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79" r:id="rId16"/>
    <p:sldId id="269" r:id="rId17"/>
    <p:sldId id="270" r:id="rId18"/>
    <p:sldId id="272" r:id="rId19"/>
    <p:sldId id="273" r:id="rId20"/>
    <p:sldId id="276" r:id="rId21"/>
    <p:sldId id="271" r:id="rId22"/>
    <p:sldId id="274" r:id="rId23"/>
    <p:sldId id="277" r:id="rId24"/>
  </p:sldIdLst>
  <p:sldSz cx="12192000" cy="6858000"/>
  <p:notesSz cx="6858000" cy="9144000"/>
  <p:embeddedFontLst>
    <p:embeddedFont>
      <p:font typeface="나눔바른고딕" panose="020B0603020101020101" pitchFamily="50" charset="-127"/>
      <p:regular r:id="rId26"/>
      <p:bold r:id="rId27"/>
    </p:embeddedFont>
    <p:embeddedFont>
      <p:font typeface="나눔스퀘어" panose="020B0600000101010101" pitchFamily="50" charset="-127"/>
      <p:regular r:id="rId28"/>
    </p:embeddedFont>
    <p:embeddedFont>
      <p:font typeface="나눔스퀘어 Bold" panose="020B0600000101010101" pitchFamily="50" charset="-127"/>
      <p:bold r:id="rId29"/>
    </p:embeddedFont>
    <p:embeddedFont>
      <p:font typeface="나눔스퀘어 ExtraBold" panose="020B0600000101010101" pitchFamily="50" charset="-127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세진" initials="김" lastIdx="3" clrIdx="0">
    <p:extLst>
      <p:ext uri="{19B8F6BF-5375-455C-9EA6-DF929625EA0E}">
        <p15:presenceInfo xmlns:p15="http://schemas.microsoft.com/office/powerpoint/2012/main" userId="김세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6A7"/>
    <a:srgbClr val="4BAF50"/>
    <a:srgbClr val="2E7D32"/>
    <a:srgbClr val="81C784"/>
    <a:srgbClr val="C8E6C9"/>
    <a:srgbClr val="1B5E20"/>
    <a:srgbClr val="4CAF50"/>
    <a:srgbClr val="66BB6A"/>
    <a:srgbClr val="4B4B4B"/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07DD4-2287-4781-A5F1-28134C7EAFBF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71667-8A6B-4E67-92B5-D775243E8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91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43479-9483-4D97-9440-30319CE15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85C3A3-87C2-4439-997E-2E0D07EEBA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0ECD75-7E11-428A-A553-A8645DA42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C424C-33CF-4060-8CF4-A1C613DAC590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3C8869-4D59-4689-84B2-26510FA78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3877C5-1780-4229-96EA-E0485150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F37F-995A-45BB-B8D5-D0D60A4D64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044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E700E-16B5-4822-824A-6701E0338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EB4C59-F18C-4157-9960-B9FFCCD48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CBC2F3-8BC1-441B-8224-27E585208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C424C-33CF-4060-8CF4-A1C613DAC590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AD2CD9-5E23-4205-8E65-E62882E0C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EAA55-3AC5-4243-AB67-4163C3E6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F37F-995A-45BB-B8D5-D0D60A4D64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474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29DFB1-FD2D-4825-AD50-41EFAD346B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B936A1-07BE-48D3-BD0E-CDBC7E9D1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88FA0A-99BE-4D6B-994E-CACB5480C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C424C-33CF-4060-8CF4-A1C613DAC590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06596-6098-4C19-B77B-1FD742F62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6C8188-CFAE-46B3-8F23-892F8871C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F37F-995A-45BB-B8D5-D0D60A4D64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882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B52E5-5F9D-40E8-9B32-D4BB0CCFD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6D8439-2D6E-47A5-A91C-28B44C20C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4F3E7B-7CF5-42E3-93E4-CC33B4336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C424C-33CF-4060-8CF4-A1C613DAC590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F7-E9BA-41BA-8075-5A2A9F4C5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FFBD10-9562-4657-8022-C91F3AFE6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F37F-995A-45BB-B8D5-D0D60A4D64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5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45097-EE58-4B13-9E0F-4A5F369C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4EF961-772B-4974-A694-C2852B9E2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C9358-7875-4BC8-BF0E-1807410B5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C424C-33CF-4060-8CF4-A1C613DAC590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19CF9E-77F2-4E68-9088-558B6E496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2797A9-696E-480C-A4FB-885F9CB4A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F37F-995A-45BB-B8D5-D0D60A4D64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05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03B2C-6780-4CF3-B41B-A2177E926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C40217-54A5-40EB-B6E9-0267F2F50A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7308D4-6E45-4A6F-80DA-DAA2D21C7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4950C6-BEC6-47B7-B5EC-5AA652F63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C424C-33CF-4060-8CF4-A1C613DAC590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93041B-9BB2-4A41-A77A-196A74112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2D9023-910F-4EB2-A218-44DF63877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F37F-995A-45BB-B8D5-D0D60A4D64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78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B6AB1-07B0-457C-8EE5-EE3082356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F6AB59-58A0-4F8D-8E91-16568E4D4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BFB485-7CF0-4669-8AF8-512D18876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1B3B27-DA61-4BCE-89D0-7D877CC5E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BC64B6-C812-44E9-8431-6DED531CE5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AFE295-E20E-4CA4-B122-7120104E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C424C-33CF-4060-8CF4-A1C613DAC590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C1592B-42A2-4139-A090-A2C8D9611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9638-F96A-4E38-8410-1BC2E4B3B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F37F-995A-45BB-B8D5-D0D60A4D64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77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67EF8-D016-4A19-9982-39E6A1CBB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D4A78F-1F0B-4512-9B89-2A864DF00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C424C-33CF-4060-8CF4-A1C613DAC590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2AF765-8104-4B11-94D1-E0338018C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50039E-979C-4FB5-8385-BFCA8D99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F37F-995A-45BB-B8D5-D0D60A4D64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33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8AE603-F6A1-4ECB-99B4-0FEA1C62F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C424C-33CF-4060-8CF4-A1C613DAC590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63ECCB-D8D4-44BB-900B-07D80D6D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513596-0FBF-41A4-8E98-456F2BF2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F37F-995A-45BB-B8D5-D0D60A4D64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91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C5A13-9EBA-475F-853D-B3D988235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39670-179B-4A64-B170-489DFBF74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03F4F4-52E1-4E41-A3BB-9DE19E7C3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882FBD-0804-46FF-9B14-2C0EEDB3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C424C-33CF-4060-8CF4-A1C613DAC590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982E2E-02CB-4FB1-BB07-327E206F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2FAA54-B247-49F3-8375-28B71C3E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F37F-995A-45BB-B8D5-D0D60A4D64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27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7295F-FC87-48DB-83F9-2A59BDB53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840136-A975-4BDD-A92D-F244879F26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DA30BB-8CC9-49DD-AA4A-40477630B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7A6DC-34F6-4265-909A-2E419E8EB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C424C-33CF-4060-8CF4-A1C613DAC590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FFD437-B358-4592-97CD-4FFCD8014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60E0BA-91C6-4BFB-8DC8-BCFCEAA13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F37F-995A-45BB-B8D5-D0D60A4D64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991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EB8389-2EF2-4B67-BFD7-23C600A5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161171-8A1B-41E9-8647-D1BDD0E82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AF558D-27BA-41FC-AEB1-536B02F6D8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C424C-33CF-4060-8CF4-A1C613DAC590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55FC27-57CF-4015-943D-5D364E724C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C1959-112D-46CC-BC13-F0C432BE2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BF37F-995A-45BB-B8D5-D0D60A4D64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84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3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assets/diagram_KR.pn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assets/diagram.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&#53580;&#51060;&#48660;&#47749;&#49464;&#49436;.xls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900C92AD-8277-4154-861C-EFF67ADBA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56" y="-15917"/>
            <a:ext cx="12195456" cy="438281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3A4039-6B64-4CEE-AF4D-8F1D4FF83E2F}"/>
              </a:ext>
            </a:extLst>
          </p:cNvPr>
          <p:cNvSpPr/>
          <p:nvPr/>
        </p:nvSpPr>
        <p:spPr>
          <a:xfrm>
            <a:off x="-10637" y="-10625"/>
            <a:ext cx="12192000" cy="4382818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969DD5-8087-4EC8-BF29-F8D2E438756A}"/>
              </a:ext>
            </a:extLst>
          </p:cNvPr>
          <p:cNvSpPr txBox="1"/>
          <p:nvPr/>
        </p:nvSpPr>
        <p:spPr>
          <a:xfrm>
            <a:off x="4369977" y="4784655"/>
            <a:ext cx="7581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>
                <a:solidFill>
                  <a:srgbClr val="66BB6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핫딜 정보 웹 크롤링 사이트</a:t>
            </a:r>
            <a:endParaRPr lang="en-US" altLang="ko-KR" sz="3200">
              <a:solidFill>
                <a:srgbClr val="66BB6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프로젝트 기획서</a:t>
            </a:r>
            <a:endParaRPr lang="en-US" altLang="ko-KR" sz="280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209277-B7FC-44B8-A846-354560EC907E}"/>
              </a:ext>
            </a:extLst>
          </p:cNvPr>
          <p:cNvSpPr txBox="1"/>
          <p:nvPr/>
        </p:nvSpPr>
        <p:spPr>
          <a:xfrm>
            <a:off x="2232833" y="6042624"/>
            <a:ext cx="971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solidFill>
                  <a:srgbClr val="66BB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>
                <a:solidFill>
                  <a:srgbClr val="66BB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 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김세진  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 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이강준  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 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기휘도  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 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윤주광  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 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김한나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61091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C48F04-3EAA-4F3D-8C21-EA49866E6180}"/>
              </a:ext>
            </a:extLst>
          </p:cNvPr>
          <p:cNvCxnSpPr/>
          <p:nvPr/>
        </p:nvCxnSpPr>
        <p:spPr>
          <a:xfrm>
            <a:off x="591967" y="972613"/>
            <a:ext cx="900000" cy="0"/>
          </a:xfrm>
          <a:prstGeom prst="line">
            <a:avLst/>
          </a:prstGeom>
          <a:ln w="444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057B4F-D95E-4F36-BA4F-A3223777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5951" y="6043528"/>
            <a:ext cx="4016319" cy="365125"/>
          </a:xfrm>
        </p:spPr>
        <p:txBody>
          <a:bodyPr/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fld id="{FA0BF37F-995A-45BB-B8D5-D0D60A4D6422}" type="slidenum"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fld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05FC47-165F-410F-81FD-0A8748077636}"/>
              </a:ext>
            </a:extLst>
          </p:cNvPr>
          <p:cNvSpPr txBox="1"/>
          <p:nvPr/>
        </p:nvSpPr>
        <p:spPr>
          <a:xfrm>
            <a:off x="8417442" y="4493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목표</a:t>
            </a: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C0D35CF-D131-45C6-B613-F7147D160454}"/>
              </a:ext>
            </a:extLst>
          </p:cNvPr>
          <p:cNvSpPr/>
          <p:nvPr/>
        </p:nvSpPr>
        <p:spPr>
          <a:xfrm>
            <a:off x="5192600" y="2303078"/>
            <a:ext cx="1587057" cy="1368152"/>
          </a:xfrm>
          <a:prstGeom prst="triangle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7F0C1EE6-5C88-44A3-AEA3-B8C7CF944756}"/>
              </a:ext>
            </a:extLst>
          </p:cNvPr>
          <p:cNvSpPr/>
          <p:nvPr/>
        </p:nvSpPr>
        <p:spPr>
          <a:xfrm>
            <a:off x="4399071" y="3671230"/>
            <a:ext cx="1587057" cy="136815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8BC3099C-8EE0-44F2-92AC-17B64EAAEAEF}"/>
              </a:ext>
            </a:extLst>
          </p:cNvPr>
          <p:cNvSpPr/>
          <p:nvPr/>
        </p:nvSpPr>
        <p:spPr>
          <a:xfrm>
            <a:off x="5986129" y="3671230"/>
            <a:ext cx="1587057" cy="1368152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494AA1-3DD5-4BAC-86AC-222F18DF4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585" y="4228228"/>
            <a:ext cx="732027" cy="6149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784792-F4B0-449E-90E9-277BC75DC41D}"/>
              </a:ext>
            </a:extLst>
          </p:cNvPr>
          <p:cNvSpPr txBox="1"/>
          <p:nvPr/>
        </p:nvSpPr>
        <p:spPr>
          <a:xfrm>
            <a:off x="3040908" y="3681864"/>
            <a:ext cx="1307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벤치마킹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BA9695-BA56-4CB4-B1D7-62474A16B4F8}"/>
              </a:ext>
            </a:extLst>
          </p:cNvPr>
          <p:cNvSpPr txBox="1"/>
          <p:nvPr/>
        </p:nvSpPr>
        <p:spPr>
          <a:xfrm>
            <a:off x="2974866" y="2377509"/>
            <a:ext cx="2228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>
                <a:solidFill>
                  <a:srgbClr val="4CAF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신뢰성 </a:t>
            </a:r>
            <a:r>
              <a:rPr lang="en-US" altLang="ko-KR" sz="2400">
                <a:solidFill>
                  <a:srgbClr val="4CAF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>
                <a:solidFill>
                  <a:srgbClr val="4CAF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무결성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E45F2-980E-463D-AE02-4FD8676950DB}"/>
              </a:ext>
            </a:extLst>
          </p:cNvPr>
          <p:cNvSpPr txBox="1"/>
          <p:nvPr/>
        </p:nvSpPr>
        <p:spPr>
          <a:xfrm>
            <a:off x="1491967" y="2814568"/>
            <a:ext cx="3700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어떠한 상황에서도 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의도한 바대로 기능하는 사이트 구현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2DE79A-D626-4C83-8BC0-67ABFB245EA5}"/>
              </a:ext>
            </a:extLst>
          </p:cNvPr>
          <p:cNvSpPr txBox="1"/>
          <p:nvPr/>
        </p:nvSpPr>
        <p:spPr>
          <a:xfrm>
            <a:off x="350872" y="4097657"/>
            <a:ext cx="4006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비즈니스 로직 구현에 중점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  <a:p>
            <a:pPr algn="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완성된 기능은 응용 및 재현을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체감되는 결점은 보완을 목표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18B842-E767-4202-8DD2-5DDD7F627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686" y="2840579"/>
            <a:ext cx="751548" cy="64633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BCEDCB-781E-4EE3-BC8C-7EB62E59462D}"/>
              </a:ext>
            </a:extLst>
          </p:cNvPr>
          <p:cNvSpPr txBox="1"/>
          <p:nvPr/>
        </p:nvSpPr>
        <p:spPr>
          <a:xfrm>
            <a:off x="7695025" y="4097657"/>
            <a:ext cx="4006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공통의 목적의식과 가치를 공유하는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협력 과정에 대한 실전형 연습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웹개발 기술 재정비 및 확장의 계기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5024DF-4E50-4B1E-9A9B-1581BB96E6D6}"/>
              </a:ext>
            </a:extLst>
          </p:cNvPr>
          <p:cNvSpPr txBox="1"/>
          <p:nvPr/>
        </p:nvSpPr>
        <p:spPr>
          <a:xfrm>
            <a:off x="7695024" y="3681864"/>
            <a:ext cx="2661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 프로세스 체험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C46D7C-2234-4C8B-97F8-4813AC133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887" y="4115353"/>
            <a:ext cx="862994" cy="7397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BD799E5-4808-4B83-A2EE-8178F5A50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67" y="338436"/>
            <a:ext cx="2460317" cy="6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6177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AC5875-47E6-407F-ACEC-C4A10C61B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04F3D11-DC25-4396-B613-BC1E8DB9698D}"/>
              </a:ext>
            </a:extLst>
          </p:cNvPr>
          <p:cNvSpPr/>
          <p:nvPr/>
        </p:nvSpPr>
        <p:spPr>
          <a:xfrm>
            <a:off x="0" y="0"/>
            <a:ext cx="12192000" cy="686337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585333-2C6E-48E6-9228-5A99A8205B2F}"/>
              </a:ext>
            </a:extLst>
          </p:cNvPr>
          <p:cNvSpPr/>
          <p:nvPr/>
        </p:nvSpPr>
        <p:spPr>
          <a:xfrm>
            <a:off x="4746000" y="1623630"/>
            <a:ext cx="2700000" cy="3600000"/>
          </a:xfrm>
          <a:prstGeom prst="rect">
            <a:avLst/>
          </a:prstGeom>
          <a:solidFill>
            <a:schemeClr val="tx1">
              <a:alpha val="65000"/>
            </a:schemeClr>
          </a:solidFill>
          <a:ln w="635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AC6F3-843E-41EF-86CD-4901CCD458AF}"/>
              </a:ext>
            </a:extLst>
          </p:cNvPr>
          <p:cNvSpPr txBox="1"/>
          <p:nvPr/>
        </p:nvSpPr>
        <p:spPr>
          <a:xfrm>
            <a:off x="4742120" y="1775639"/>
            <a:ext cx="270067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</a:p>
          <a:p>
            <a:pPr algn="ctr"/>
            <a:endParaRPr lang="en-US" altLang="ko-KR" sz="3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</a:t>
            </a:r>
            <a:endParaRPr lang="en-US" altLang="ko-KR" sz="3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구성안</a:t>
            </a:r>
            <a:endParaRPr lang="en-US" altLang="ko-KR" sz="3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3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UI/UX 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 맵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A040346-0431-4ED8-B8C4-3A31D3AB4894}"/>
              </a:ext>
            </a:extLst>
          </p:cNvPr>
          <p:cNvCxnSpPr/>
          <p:nvPr/>
        </p:nvCxnSpPr>
        <p:spPr>
          <a:xfrm>
            <a:off x="5901069" y="2498651"/>
            <a:ext cx="360000" cy="0"/>
          </a:xfrm>
          <a:prstGeom prst="line">
            <a:avLst/>
          </a:prstGeom>
          <a:ln w="5080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104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057B4F-D95E-4F36-BA4F-A3223777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5951" y="6043528"/>
            <a:ext cx="4016319" cy="365125"/>
          </a:xfrm>
        </p:spPr>
        <p:txBody>
          <a:bodyPr/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fld id="{FA0BF37F-995A-45BB-B8D5-D0D60A4D6422}" type="slidenum"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fld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05FC47-165F-410F-81FD-0A8748077636}"/>
              </a:ext>
            </a:extLst>
          </p:cNvPr>
          <p:cNvSpPr txBox="1"/>
          <p:nvPr/>
        </p:nvSpPr>
        <p:spPr>
          <a:xfrm>
            <a:off x="8417442" y="4493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UI/UX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E396E17-12AF-49B6-A44D-C974FC30AF50}"/>
              </a:ext>
            </a:extLst>
          </p:cNvPr>
          <p:cNvSpPr/>
          <p:nvPr/>
        </p:nvSpPr>
        <p:spPr>
          <a:xfrm>
            <a:off x="2879651" y="1402086"/>
            <a:ext cx="6432698" cy="489098"/>
          </a:xfrm>
          <a:prstGeom prst="roundRect">
            <a:avLst/>
          </a:prstGeom>
          <a:solidFill>
            <a:schemeClr val="bg1"/>
          </a:solidFill>
          <a:ln w="381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BAF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DB20805-D888-4BDA-AB44-56E0C0CF0C75}"/>
              </a:ext>
            </a:extLst>
          </p:cNvPr>
          <p:cNvSpPr/>
          <p:nvPr/>
        </p:nvSpPr>
        <p:spPr>
          <a:xfrm>
            <a:off x="4487825" y="2033195"/>
            <a:ext cx="3216349" cy="817725"/>
          </a:xfrm>
          <a:prstGeom prst="roundRect">
            <a:avLst>
              <a:gd name="adj" fmla="val 7565"/>
            </a:avLst>
          </a:prstGeom>
          <a:solidFill>
            <a:schemeClr val="bg1"/>
          </a:solidFill>
          <a:ln w="381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4BAF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990940E-8507-4972-B947-4B0FCE3449C7}"/>
              </a:ext>
            </a:extLst>
          </p:cNvPr>
          <p:cNvSpPr/>
          <p:nvPr/>
        </p:nvSpPr>
        <p:spPr>
          <a:xfrm>
            <a:off x="2879651" y="2033195"/>
            <a:ext cx="1458434" cy="817725"/>
          </a:xfrm>
          <a:prstGeom prst="roundRect">
            <a:avLst>
              <a:gd name="adj" fmla="val 8865"/>
            </a:avLst>
          </a:prstGeom>
          <a:solidFill>
            <a:schemeClr val="bg1"/>
          </a:solidFill>
          <a:ln w="381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4BAF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D088839-68E5-4A29-AEC4-C12E9A36F634}"/>
              </a:ext>
            </a:extLst>
          </p:cNvPr>
          <p:cNvSpPr/>
          <p:nvPr/>
        </p:nvSpPr>
        <p:spPr>
          <a:xfrm>
            <a:off x="7853915" y="2033195"/>
            <a:ext cx="1458434" cy="3452587"/>
          </a:xfrm>
          <a:prstGeom prst="roundRect">
            <a:avLst>
              <a:gd name="adj" fmla="val 8648"/>
            </a:avLst>
          </a:prstGeom>
          <a:solidFill>
            <a:schemeClr val="bg1"/>
          </a:solidFill>
          <a:ln w="381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4BAF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3B4AA1D-1B9D-44B6-830C-25F357888C64}"/>
              </a:ext>
            </a:extLst>
          </p:cNvPr>
          <p:cNvSpPr/>
          <p:nvPr/>
        </p:nvSpPr>
        <p:spPr>
          <a:xfrm>
            <a:off x="2879651" y="5617785"/>
            <a:ext cx="6432698" cy="489098"/>
          </a:xfrm>
          <a:prstGeom prst="roundRect">
            <a:avLst/>
          </a:prstGeom>
          <a:solidFill>
            <a:schemeClr val="bg1"/>
          </a:solidFill>
          <a:ln w="381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BAF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AFE0958-C5A7-4DBC-B80C-0EFC8583F730}"/>
              </a:ext>
            </a:extLst>
          </p:cNvPr>
          <p:cNvSpPr/>
          <p:nvPr/>
        </p:nvSpPr>
        <p:spPr>
          <a:xfrm>
            <a:off x="4487825" y="3033123"/>
            <a:ext cx="3216349" cy="389383"/>
          </a:xfrm>
          <a:prstGeom prst="roundRect">
            <a:avLst/>
          </a:prstGeom>
          <a:solidFill>
            <a:schemeClr val="bg1"/>
          </a:solidFill>
          <a:ln w="381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4BAF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8CC068A-E84D-4C7E-B09D-F10CE4B6A82C}"/>
              </a:ext>
            </a:extLst>
          </p:cNvPr>
          <p:cNvSpPr/>
          <p:nvPr/>
        </p:nvSpPr>
        <p:spPr>
          <a:xfrm>
            <a:off x="4487825" y="3516797"/>
            <a:ext cx="3216349" cy="389383"/>
          </a:xfrm>
          <a:prstGeom prst="roundRect">
            <a:avLst/>
          </a:prstGeom>
          <a:solidFill>
            <a:schemeClr val="bg1"/>
          </a:solidFill>
          <a:ln w="381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4BAF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F205923-291C-496C-ADCF-5449AF57A468}"/>
              </a:ext>
            </a:extLst>
          </p:cNvPr>
          <p:cNvSpPr/>
          <p:nvPr/>
        </p:nvSpPr>
        <p:spPr>
          <a:xfrm>
            <a:off x="4487825" y="3997595"/>
            <a:ext cx="3216349" cy="389383"/>
          </a:xfrm>
          <a:prstGeom prst="roundRect">
            <a:avLst/>
          </a:prstGeom>
          <a:solidFill>
            <a:schemeClr val="bg1"/>
          </a:solidFill>
          <a:ln w="381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4BAF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C27D91B-7A64-4C2C-881A-39B8C41A06FC}"/>
              </a:ext>
            </a:extLst>
          </p:cNvPr>
          <p:cNvSpPr/>
          <p:nvPr/>
        </p:nvSpPr>
        <p:spPr>
          <a:xfrm>
            <a:off x="4487825" y="5086391"/>
            <a:ext cx="3216349" cy="389383"/>
          </a:xfrm>
          <a:prstGeom prst="roundRect">
            <a:avLst/>
          </a:prstGeom>
          <a:solidFill>
            <a:schemeClr val="bg1"/>
          </a:solidFill>
          <a:ln w="381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4BAF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340688-000F-44FB-8E0D-F8E41DA9426F}"/>
              </a:ext>
            </a:extLst>
          </p:cNvPr>
          <p:cNvSpPr txBox="1"/>
          <p:nvPr/>
        </p:nvSpPr>
        <p:spPr>
          <a:xfrm>
            <a:off x="2945932" y="2120013"/>
            <a:ext cx="132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Signin</a:t>
            </a:r>
          </a:p>
          <a:p>
            <a:pPr algn="ctr"/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API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Login 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05B5AB-6465-4DD0-9A90-B73629B9B21B}"/>
              </a:ext>
            </a:extLst>
          </p:cNvPr>
          <p:cNvSpPr txBox="1"/>
          <p:nvPr/>
        </p:nvSpPr>
        <p:spPr>
          <a:xfrm>
            <a:off x="2821817" y="966768"/>
            <a:ext cx="3446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66BB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TopNav </a:t>
            </a:r>
            <a:r>
              <a:rPr lang="en-US" altLang="ko-KR" sz="1600">
                <a:solidFill>
                  <a:srgbClr val="66BB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+ Dropdown Submenu )</a:t>
            </a:r>
            <a:endParaRPr lang="ko-KR" altLang="en-US" sz="2000">
              <a:solidFill>
                <a:srgbClr val="66BB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89DE2A-C15D-4BCC-9A7C-C4A76E131548}"/>
              </a:ext>
            </a:extLst>
          </p:cNvPr>
          <p:cNvSpPr txBox="1"/>
          <p:nvPr/>
        </p:nvSpPr>
        <p:spPr>
          <a:xfrm>
            <a:off x="1380060" y="1921437"/>
            <a:ext cx="1458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>
                <a:solidFill>
                  <a:srgbClr val="66BB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L.Sidebar</a:t>
            </a:r>
          </a:p>
          <a:p>
            <a:r>
              <a:rPr lang="en-US" altLang="ko-KR" sz="1600">
                <a:solidFill>
                  <a:srgbClr val="66BB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Dashboard )</a:t>
            </a:r>
            <a:endParaRPr lang="ko-KR" altLang="en-US" sz="1600">
              <a:solidFill>
                <a:srgbClr val="66BB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B7D95D-A2E8-49B5-AC42-414A158F792C}"/>
              </a:ext>
            </a:extLst>
          </p:cNvPr>
          <p:cNvSpPr txBox="1"/>
          <p:nvPr/>
        </p:nvSpPr>
        <p:spPr>
          <a:xfrm>
            <a:off x="9373873" y="1926163"/>
            <a:ext cx="136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66BB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R.Sidebar</a:t>
            </a:r>
            <a:endParaRPr lang="ko-KR" altLang="en-US" sz="2000">
              <a:solidFill>
                <a:srgbClr val="66BB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4B4B16-5508-4679-AA4E-44C93C9A1606}"/>
              </a:ext>
            </a:extLst>
          </p:cNvPr>
          <p:cNvSpPr txBox="1"/>
          <p:nvPr/>
        </p:nvSpPr>
        <p:spPr>
          <a:xfrm>
            <a:off x="9373873" y="5662279"/>
            <a:ext cx="136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66BB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Footer</a:t>
            </a:r>
            <a:endParaRPr lang="ko-KR" altLang="en-US" sz="2000">
              <a:solidFill>
                <a:srgbClr val="66BB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0BAA64-89F6-46F2-9CBC-EC3DD454422F}"/>
              </a:ext>
            </a:extLst>
          </p:cNvPr>
          <p:cNvSpPr txBox="1"/>
          <p:nvPr/>
        </p:nvSpPr>
        <p:spPr>
          <a:xfrm>
            <a:off x="4625606" y="2084986"/>
            <a:ext cx="2940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Search</a:t>
            </a:r>
          </a:p>
          <a:p>
            <a:pPr algn="ctr"/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+ Filtering &amp; Sorting 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C04844-789A-48F9-B4B5-0BBE53ECBF8D}"/>
              </a:ext>
            </a:extLst>
          </p:cNvPr>
          <p:cNvSpPr txBox="1"/>
          <p:nvPr/>
        </p:nvSpPr>
        <p:spPr>
          <a:xfrm>
            <a:off x="733647" y="1423720"/>
            <a:ext cx="2166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66BB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SideNav </a:t>
            </a:r>
            <a:r>
              <a:rPr lang="en-US" altLang="ko-KR" sz="1600">
                <a:solidFill>
                  <a:srgbClr val="66BB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Toggle )</a:t>
            </a:r>
            <a:endParaRPr lang="ko-KR" altLang="en-US" sz="2000">
              <a:solidFill>
                <a:srgbClr val="66BB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611BE50-839F-47B1-91A3-CBC36AD471B1}"/>
              </a:ext>
            </a:extLst>
          </p:cNvPr>
          <p:cNvSpPr/>
          <p:nvPr/>
        </p:nvSpPr>
        <p:spPr>
          <a:xfrm>
            <a:off x="4487825" y="1496368"/>
            <a:ext cx="963559" cy="302695"/>
          </a:xfrm>
          <a:prstGeom prst="roundRect">
            <a:avLst>
              <a:gd name="adj" fmla="val 40479"/>
            </a:avLst>
          </a:prstGeom>
          <a:solidFill>
            <a:schemeClr val="bg1"/>
          </a:solidFill>
          <a:ln w="3810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4BAF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E70A8D6-C118-4423-B343-EB60F5B6654B}"/>
              </a:ext>
            </a:extLst>
          </p:cNvPr>
          <p:cNvSpPr/>
          <p:nvPr/>
        </p:nvSpPr>
        <p:spPr>
          <a:xfrm>
            <a:off x="5511473" y="1496368"/>
            <a:ext cx="963559" cy="302695"/>
          </a:xfrm>
          <a:prstGeom prst="roundRect">
            <a:avLst>
              <a:gd name="adj" fmla="val 40479"/>
            </a:avLst>
          </a:prstGeom>
          <a:solidFill>
            <a:schemeClr val="bg1"/>
          </a:solidFill>
          <a:ln w="3810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4BAF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117B955-B757-4A6B-93C3-5184B4DAC531}"/>
              </a:ext>
            </a:extLst>
          </p:cNvPr>
          <p:cNvSpPr/>
          <p:nvPr/>
        </p:nvSpPr>
        <p:spPr>
          <a:xfrm>
            <a:off x="6535121" y="1496368"/>
            <a:ext cx="963559" cy="302695"/>
          </a:xfrm>
          <a:prstGeom prst="roundRect">
            <a:avLst>
              <a:gd name="adj" fmla="val 40479"/>
            </a:avLst>
          </a:prstGeom>
          <a:solidFill>
            <a:schemeClr val="bg1"/>
          </a:solidFill>
          <a:ln w="3810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4BAF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F5678FA-7C93-40BA-98F5-0974C21E51F3}"/>
              </a:ext>
            </a:extLst>
          </p:cNvPr>
          <p:cNvSpPr/>
          <p:nvPr/>
        </p:nvSpPr>
        <p:spPr>
          <a:xfrm>
            <a:off x="7567114" y="1496368"/>
            <a:ext cx="963559" cy="302695"/>
          </a:xfrm>
          <a:prstGeom prst="roundRect">
            <a:avLst>
              <a:gd name="adj" fmla="val 40479"/>
            </a:avLst>
          </a:prstGeom>
          <a:solidFill>
            <a:schemeClr val="bg1"/>
          </a:solidFill>
          <a:ln w="3810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4BAF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678F5CA-28BE-4B51-8C2A-899D5950989D}"/>
              </a:ext>
            </a:extLst>
          </p:cNvPr>
          <p:cNvSpPr/>
          <p:nvPr/>
        </p:nvSpPr>
        <p:spPr>
          <a:xfrm>
            <a:off x="2879651" y="3029870"/>
            <a:ext cx="1458434" cy="2445904"/>
          </a:xfrm>
          <a:prstGeom prst="roundRect">
            <a:avLst>
              <a:gd name="adj" fmla="val 8865"/>
            </a:avLst>
          </a:prstGeom>
          <a:solidFill>
            <a:schemeClr val="bg1"/>
          </a:solidFill>
          <a:ln w="381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4BAF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13AC81-94A1-499A-ACAF-D1226929872C}"/>
              </a:ext>
            </a:extLst>
          </p:cNvPr>
          <p:cNvSpPr txBox="1"/>
          <p:nvPr/>
        </p:nvSpPr>
        <p:spPr>
          <a:xfrm>
            <a:off x="2983790" y="3744990"/>
            <a:ext cx="12501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Realtime</a:t>
            </a:r>
          </a:p>
          <a:p>
            <a:pPr algn="ctr"/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Hotdeal</a:t>
            </a:r>
          </a:p>
          <a:p>
            <a:pPr algn="ctr"/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Ranking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02A457-0E84-4A93-A9FC-06EF6026DCEA}"/>
              </a:ext>
            </a:extLst>
          </p:cNvPr>
          <p:cNvSpPr txBox="1"/>
          <p:nvPr/>
        </p:nvSpPr>
        <p:spPr>
          <a:xfrm>
            <a:off x="4620985" y="3025272"/>
            <a:ext cx="2940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9F264D8-1B8D-4C80-B353-2362F04A94B3}"/>
              </a:ext>
            </a:extLst>
          </p:cNvPr>
          <p:cNvSpPr/>
          <p:nvPr/>
        </p:nvSpPr>
        <p:spPr>
          <a:xfrm>
            <a:off x="3531685" y="1496368"/>
            <a:ext cx="806399" cy="302695"/>
          </a:xfrm>
          <a:prstGeom prst="roundRect">
            <a:avLst>
              <a:gd name="adj" fmla="val 40479"/>
            </a:avLst>
          </a:prstGeom>
          <a:solidFill>
            <a:schemeClr val="bg1"/>
          </a:solidFill>
          <a:ln w="3810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4BAF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539474-5CD4-4C38-911A-EF7C3864E041}"/>
              </a:ext>
            </a:extLst>
          </p:cNvPr>
          <p:cNvSpPr txBox="1"/>
          <p:nvPr/>
        </p:nvSpPr>
        <p:spPr>
          <a:xfrm>
            <a:off x="3404939" y="1477700"/>
            <a:ext cx="1082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Logo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0B259E-D3F3-41B6-A14C-9E6DA579B82A}"/>
              </a:ext>
            </a:extLst>
          </p:cNvPr>
          <p:cNvSpPr txBox="1"/>
          <p:nvPr/>
        </p:nvSpPr>
        <p:spPr>
          <a:xfrm>
            <a:off x="4433244" y="1498169"/>
            <a:ext cx="1082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Submenu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273F19-0CDE-435F-940B-E37EC20EDBE8}"/>
              </a:ext>
            </a:extLst>
          </p:cNvPr>
          <p:cNvSpPr txBox="1"/>
          <p:nvPr/>
        </p:nvSpPr>
        <p:spPr>
          <a:xfrm>
            <a:off x="5460687" y="1476903"/>
            <a:ext cx="1082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E83281-8D58-4524-B956-E992C443CE0E}"/>
              </a:ext>
            </a:extLst>
          </p:cNvPr>
          <p:cNvSpPr txBox="1"/>
          <p:nvPr/>
        </p:nvSpPr>
        <p:spPr>
          <a:xfrm>
            <a:off x="6490454" y="1476903"/>
            <a:ext cx="1082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4269A2-5A38-4B5A-B8B3-3C0D6966B141}"/>
              </a:ext>
            </a:extLst>
          </p:cNvPr>
          <p:cNvSpPr txBox="1"/>
          <p:nvPr/>
        </p:nvSpPr>
        <p:spPr>
          <a:xfrm>
            <a:off x="7507518" y="1476903"/>
            <a:ext cx="1082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274AF46D-81A6-4E6D-8B06-2228ED1B9385}"/>
              </a:ext>
            </a:extLst>
          </p:cNvPr>
          <p:cNvSpPr/>
          <p:nvPr/>
        </p:nvSpPr>
        <p:spPr>
          <a:xfrm>
            <a:off x="4487825" y="4540893"/>
            <a:ext cx="3216349" cy="38938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4BAF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1D34D5-B785-4ACC-B372-ECFDF62488BA}"/>
              </a:ext>
            </a:extLst>
          </p:cNvPr>
          <p:cNvSpPr txBox="1"/>
          <p:nvPr/>
        </p:nvSpPr>
        <p:spPr>
          <a:xfrm>
            <a:off x="5322253" y="3540753"/>
            <a:ext cx="1547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Hotdeal Info 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B218B9-D185-4467-A1F1-9F781FABEAF4}"/>
              </a:ext>
            </a:extLst>
          </p:cNvPr>
          <p:cNvSpPr txBox="1"/>
          <p:nvPr/>
        </p:nvSpPr>
        <p:spPr>
          <a:xfrm rot="5400000">
            <a:off x="5546831" y="4017660"/>
            <a:ext cx="1082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922C8C-41FC-49AA-9D47-770CDDCA5E9A}"/>
              </a:ext>
            </a:extLst>
          </p:cNvPr>
          <p:cNvSpPr txBox="1"/>
          <p:nvPr/>
        </p:nvSpPr>
        <p:spPr>
          <a:xfrm rot="5400000">
            <a:off x="5544422" y="5107484"/>
            <a:ext cx="1082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C02306-5142-466A-9DB6-4CDD9D2235A0}"/>
              </a:ext>
            </a:extLst>
          </p:cNvPr>
          <p:cNvSpPr txBox="1"/>
          <p:nvPr/>
        </p:nvSpPr>
        <p:spPr>
          <a:xfrm>
            <a:off x="4620985" y="4536629"/>
            <a:ext cx="2940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Banner</a:t>
            </a:r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E00C1E7-BCD1-42F0-97FE-4DC74D3D3832}"/>
              </a:ext>
            </a:extLst>
          </p:cNvPr>
          <p:cNvCxnSpPr/>
          <p:nvPr/>
        </p:nvCxnSpPr>
        <p:spPr>
          <a:xfrm>
            <a:off x="591967" y="972613"/>
            <a:ext cx="900000" cy="0"/>
          </a:xfrm>
          <a:prstGeom prst="line">
            <a:avLst/>
          </a:prstGeom>
          <a:ln w="444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F06083-A62A-4359-A59A-B66B11E28658}"/>
              </a:ext>
            </a:extLst>
          </p:cNvPr>
          <p:cNvCxnSpPr/>
          <p:nvPr/>
        </p:nvCxnSpPr>
        <p:spPr>
          <a:xfrm>
            <a:off x="3067493" y="1551900"/>
            <a:ext cx="252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BED445-101D-4904-A7EB-81445C57B5DE}"/>
              </a:ext>
            </a:extLst>
          </p:cNvPr>
          <p:cNvCxnSpPr/>
          <p:nvPr/>
        </p:nvCxnSpPr>
        <p:spPr>
          <a:xfrm>
            <a:off x="3067493" y="1642921"/>
            <a:ext cx="252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293300A-CF73-4D06-98F9-330D9DCEB25C}"/>
              </a:ext>
            </a:extLst>
          </p:cNvPr>
          <p:cNvCxnSpPr/>
          <p:nvPr/>
        </p:nvCxnSpPr>
        <p:spPr>
          <a:xfrm>
            <a:off x="3067493" y="1748631"/>
            <a:ext cx="252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010850B-3203-42E9-810D-1C3B551FB400}"/>
              </a:ext>
            </a:extLst>
          </p:cNvPr>
          <p:cNvSpPr txBox="1"/>
          <p:nvPr/>
        </p:nvSpPr>
        <p:spPr>
          <a:xfrm>
            <a:off x="7965190" y="2941393"/>
            <a:ext cx="12501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Latest</a:t>
            </a:r>
          </a:p>
          <a:p>
            <a:pPr algn="ctr"/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Article</a:t>
            </a:r>
          </a:p>
          <a:p>
            <a:pPr algn="ctr"/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</a:p>
          <a:p>
            <a:pPr algn="ctr"/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Reply</a:t>
            </a:r>
          </a:p>
          <a:p>
            <a:pPr algn="ctr"/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60BC4DDA-0F62-4AB3-ACF6-72F3D6BF7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67" y="338436"/>
            <a:ext cx="2460317" cy="6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5339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2D3EA886-A13C-47AC-ABAB-EC9E78382855}"/>
              </a:ext>
            </a:extLst>
          </p:cNvPr>
          <p:cNvCxnSpPr>
            <a:cxnSpLocks/>
          </p:cNvCxnSpPr>
          <p:nvPr/>
        </p:nvCxnSpPr>
        <p:spPr>
          <a:xfrm>
            <a:off x="1649130" y="4629189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3ED8D4B4-1AAD-44AD-9092-B66FFDE73E60}"/>
              </a:ext>
            </a:extLst>
          </p:cNvPr>
          <p:cNvCxnSpPr>
            <a:cxnSpLocks/>
          </p:cNvCxnSpPr>
          <p:nvPr/>
        </p:nvCxnSpPr>
        <p:spPr>
          <a:xfrm>
            <a:off x="1649130" y="5217406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9F058D44-B36F-462B-84A6-C5D38A78CDBB}"/>
              </a:ext>
            </a:extLst>
          </p:cNvPr>
          <p:cNvCxnSpPr>
            <a:cxnSpLocks/>
          </p:cNvCxnSpPr>
          <p:nvPr/>
        </p:nvCxnSpPr>
        <p:spPr>
          <a:xfrm>
            <a:off x="3441958" y="4629189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FAEFB1CA-D38C-47FA-8B1B-4DB52D58F938}"/>
              </a:ext>
            </a:extLst>
          </p:cNvPr>
          <p:cNvCxnSpPr>
            <a:cxnSpLocks/>
          </p:cNvCxnSpPr>
          <p:nvPr/>
        </p:nvCxnSpPr>
        <p:spPr>
          <a:xfrm>
            <a:off x="8099054" y="4629189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A0BA2BE5-6EC3-49D3-9DF6-E1BB9246352C}"/>
              </a:ext>
            </a:extLst>
          </p:cNvPr>
          <p:cNvCxnSpPr>
            <a:cxnSpLocks/>
          </p:cNvCxnSpPr>
          <p:nvPr/>
        </p:nvCxnSpPr>
        <p:spPr>
          <a:xfrm>
            <a:off x="9882015" y="5217406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53F6F774-7CBF-40B5-A168-9C94E1E56B8B}"/>
              </a:ext>
            </a:extLst>
          </p:cNvPr>
          <p:cNvCxnSpPr>
            <a:cxnSpLocks/>
          </p:cNvCxnSpPr>
          <p:nvPr/>
        </p:nvCxnSpPr>
        <p:spPr>
          <a:xfrm>
            <a:off x="3452591" y="5217406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F455B9BF-BEEF-425A-915A-92F673D02E53}"/>
              </a:ext>
            </a:extLst>
          </p:cNvPr>
          <p:cNvCxnSpPr>
            <a:cxnSpLocks/>
          </p:cNvCxnSpPr>
          <p:nvPr/>
        </p:nvCxnSpPr>
        <p:spPr>
          <a:xfrm>
            <a:off x="9882015" y="4629954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0EE7CC2F-B302-45A4-AFFD-5ACB39EA9892}"/>
              </a:ext>
            </a:extLst>
          </p:cNvPr>
          <p:cNvCxnSpPr>
            <a:cxnSpLocks/>
            <a:stCxn id="112" idx="2"/>
          </p:cNvCxnSpPr>
          <p:nvPr/>
        </p:nvCxnSpPr>
        <p:spPr>
          <a:xfrm flipH="1">
            <a:off x="5740525" y="4699586"/>
            <a:ext cx="1056" cy="10696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F588A514-D0B4-4924-9C35-635ED786BE0A}"/>
              </a:ext>
            </a:extLst>
          </p:cNvPr>
          <p:cNvCxnSpPr>
            <a:cxnSpLocks/>
          </p:cNvCxnSpPr>
          <p:nvPr/>
        </p:nvCxnSpPr>
        <p:spPr>
          <a:xfrm flipH="1">
            <a:off x="5740525" y="5482532"/>
            <a:ext cx="1056" cy="10696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057B4F-D95E-4F36-BA4F-A3223777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5951" y="6043528"/>
            <a:ext cx="4016319" cy="365125"/>
          </a:xfrm>
        </p:spPr>
        <p:txBody>
          <a:bodyPr/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fld id="{FA0BF37F-995A-45BB-B8D5-D0D60A4D6422}" type="slidenum"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</a:t>
            </a:fld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05FC47-165F-410F-81FD-0A8748077636}"/>
              </a:ext>
            </a:extLst>
          </p:cNvPr>
          <p:cNvSpPr txBox="1"/>
          <p:nvPr/>
        </p:nvSpPr>
        <p:spPr>
          <a:xfrm>
            <a:off x="8417442" y="4493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Site Map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E00C1E7-BCD1-42F0-97FE-4DC74D3D3832}"/>
              </a:ext>
            </a:extLst>
          </p:cNvPr>
          <p:cNvCxnSpPr/>
          <p:nvPr/>
        </p:nvCxnSpPr>
        <p:spPr>
          <a:xfrm>
            <a:off x="591967" y="972613"/>
            <a:ext cx="900000" cy="0"/>
          </a:xfrm>
          <a:prstGeom prst="line">
            <a:avLst/>
          </a:prstGeom>
          <a:ln w="444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3A39B0E-1834-40BA-A3B1-611E1AA040BC}"/>
              </a:ext>
            </a:extLst>
          </p:cNvPr>
          <p:cNvSpPr/>
          <p:nvPr/>
        </p:nvSpPr>
        <p:spPr>
          <a:xfrm>
            <a:off x="4805917" y="1119587"/>
            <a:ext cx="1869218" cy="43273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인트로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스플래시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2000790-8C23-4699-ABDA-5E1FD8E12940}"/>
              </a:ext>
            </a:extLst>
          </p:cNvPr>
          <p:cNvCxnSpPr>
            <a:cxnSpLocks/>
          </p:cNvCxnSpPr>
          <p:nvPr/>
        </p:nvCxnSpPr>
        <p:spPr>
          <a:xfrm>
            <a:off x="5769017" y="1552320"/>
            <a:ext cx="0" cy="675435"/>
          </a:xfrm>
          <a:prstGeom prst="straightConnector1">
            <a:avLst/>
          </a:prstGeom>
          <a:ln w="25400" cap="rnd">
            <a:solidFill>
              <a:schemeClr val="bg1">
                <a:lumMod val="75000"/>
              </a:schemeClr>
            </a:solidFill>
            <a:prstDash val="solid"/>
            <a:round/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5803F939-F119-4170-BE57-E2785F0AD6D8}"/>
              </a:ext>
            </a:extLst>
          </p:cNvPr>
          <p:cNvCxnSpPr/>
          <p:nvPr/>
        </p:nvCxnSpPr>
        <p:spPr>
          <a:xfrm rot="5400000">
            <a:off x="3433281" y="1021245"/>
            <a:ext cx="556437" cy="4117772"/>
          </a:xfrm>
          <a:prstGeom prst="bentConnector3">
            <a:avLst/>
          </a:prstGeom>
          <a:ln w="25400">
            <a:solidFill>
              <a:schemeClr val="bg1">
                <a:lumMod val="75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46B97A2-F9E4-44E3-994A-3CAC53FF321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51057" y="1021628"/>
            <a:ext cx="556437" cy="4117772"/>
          </a:xfrm>
          <a:prstGeom prst="bentConnector3">
            <a:avLst/>
          </a:prstGeom>
          <a:ln w="25400">
            <a:solidFill>
              <a:schemeClr val="bg1">
                <a:lumMod val="75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BA453B4E-1EDC-4B51-B98B-CCD05280FAB6}"/>
              </a:ext>
            </a:extLst>
          </p:cNvPr>
          <p:cNvCxnSpPr>
            <a:cxnSpLocks/>
          </p:cNvCxnSpPr>
          <p:nvPr/>
        </p:nvCxnSpPr>
        <p:spPr>
          <a:xfrm rot="5400000">
            <a:off x="4328611" y="1917561"/>
            <a:ext cx="556437" cy="2324375"/>
          </a:xfrm>
          <a:prstGeom prst="bentConnector3">
            <a:avLst/>
          </a:prstGeom>
          <a:ln w="25400">
            <a:solidFill>
              <a:schemeClr val="bg1">
                <a:lumMod val="75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C020C241-740F-44C5-B923-475B42F31471}"/>
              </a:ext>
            </a:extLst>
          </p:cNvPr>
          <p:cNvSpPr/>
          <p:nvPr/>
        </p:nvSpPr>
        <p:spPr>
          <a:xfrm>
            <a:off x="8077547" y="1364138"/>
            <a:ext cx="1297722" cy="37769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CCFA6C2-D621-4748-978B-822A107DD558}"/>
              </a:ext>
            </a:extLst>
          </p:cNvPr>
          <p:cNvSpPr/>
          <p:nvPr/>
        </p:nvSpPr>
        <p:spPr>
          <a:xfrm>
            <a:off x="8077547" y="2022649"/>
            <a:ext cx="1297722" cy="37769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FB6C2521-9E35-402E-851A-B9631DD7DD9A}"/>
              </a:ext>
            </a:extLst>
          </p:cNvPr>
          <p:cNvCxnSpPr>
            <a:cxnSpLocks/>
          </p:cNvCxnSpPr>
          <p:nvPr/>
        </p:nvCxnSpPr>
        <p:spPr>
          <a:xfrm flipV="1">
            <a:off x="5768277" y="1553086"/>
            <a:ext cx="2307160" cy="331635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24175472-6BBA-4603-A69B-AEC9C2C64F18}"/>
              </a:ext>
            </a:extLst>
          </p:cNvPr>
          <p:cNvCxnSpPr>
            <a:cxnSpLocks/>
          </p:cNvCxnSpPr>
          <p:nvPr/>
        </p:nvCxnSpPr>
        <p:spPr>
          <a:xfrm>
            <a:off x="5773788" y="1881766"/>
            <a:ext cx="2307160" cy="331635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8CFFF515-49AE-4A12-96E1-655D9124952F}"/>
              </a:ext>
            </a:extLst>
          </p:cNvPr>
          <p:cNvCxnSpPr>
            <a:cxnSpLocks/>
          </p:cNvCxnSpPr>
          <p:nvPr/>
        </p:nvCxnSpPr>
        <p:spPr>
          <a:xfrm flipV="1">
            <a:off x="9375269" y="1260761"/>
            <a:ext cx="403238" cy="284290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F2D3ACAA-CC09-4470-B525-67F409773B97}"/>
              </a:ext>
            </a:extLst>
          </p:cNvPr>
          <p:cNvCxnSpPr>
            <a:cxnSpLocks/>
          </p:cNvCxnSpPr>
          <p:nvPr/>
        </p:nvCxnSpPr>
        <p:spPr>
          <a:xfrm>
            <a:off x="9375269" y="1540416"/>
            <a:ext cx="403238" cy="284290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475F94F-212C-4140-B43E-1DC2304AF60C}"/>
              </a:ext>
            </a:extLst>
          </p:cNvPr>
          <p:cNvSpPr/>
          <p:nvPr/>
        </p:nvSpPr>
        <p:spPr>
          <a:xfrm>
            <a:off x="9778507" y="1103905"/>
            <a:ext cx="1297722" cy="2940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로그인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F8793C01-07F9-4C7E-8483-DF7A6DD6F45D}"/>
              </a:ext>
            </a:extLst>
          </p:cNvPr>
          <p:cNvSpPr/>
          <p:nvPr/>
        </p:nvSpPr>
        <p:spPr>
          <a:xfrm>
            <a:off x="9778507" y="1674392"/>
            <a:ext cx="1297722" cy="2940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로그인</a:t>
            </a: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8106457-42EB-4925-A1C2-6A4C70956195}"/>
              </a:ext>
            </a:extLst>
          </p:cNvPr>
          <p:cNvCxnSpPr>
            <a:cxnSpLocks/>
          </p:cNvCxnSpPr>
          <p:nvPr/>
        </p:nvCxnSpPr>
        <p:spPr>
          <a:xfrm flipH="1">
            <a:off x="5768277" y="2801908"/>
            <a:ext cx="2110" cy="556055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5A4CEA3B-7A43-4875-A30F-F5D45BF381BE}"/>
              </a:ext>
            </a:extLst>
          </p:cNvPr>
          <p:cNvSpPr/>
          <p:nvPr/>
        </p:nvSpPr>
        <p:spPr>
          <a:xfrm>
            <a:off x="4805917" y="3368647"/>
            <a:ext cx="1871328" cy="410854"/>
          </a:xfrm>
          <a:prstGeom prst="roundRect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핫딜 정보</a:t>
            </a: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119A925D-D356-44E7-878F-2F311C2FD9B3}"/>
              </a:ext>
            </a:extLst>
          </p:cNvPr>
          <p:cNvSpPr/>
          <p:nvPr/>
        </p:nvSpPr>
        <p:spPr>
          <a:xfrm>
            <a:off x="2895234" y="3368647"/>
            <a:ext cx="1114714" cy="4108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</a:t>
            </a: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0FD88755-79F9-450B-B94B-D563AF49BDFA}"/>
              </a:ext>
            </a:extLst>
          </p:cNvPr>
          <p:cNvSpPr/>
          <p:nvPr/>
        </p:nvSpPr>
        <p:spPr>
          <a:xfrm>
            <a:off x="1094457" y="3368647"/>
            <a:ext cx="1114714" cy="4108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실시간정보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BFBDC5C4-AC7C-425F-B8EE-ABA70268C7C4}"/>
              </a:ext>
            </a:extLst>
          </p:cNvPr>
          <p:cNvSpPr/>
          <p:nvPr/>
        </p:nvSpPr>
        <p:spPr>
          <a:xfrm>
            <a:off x="7520190" y="3368647"/>
            <a:ext cx="1114714" cy="4108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</a:t>
            </a:r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E7061094-B13D-4241-BF1B-C357083A3E14}"/>
              </a:ext>
            </a:extLst>
          </p:cNvPr>
          <p:cNvSpPr/>
          <p:nvPr/>
        </p:nvSpPr>
        <p:spPr>
          <a:xfrm>
            <a:off x="9330805" y="3368647"/>
            <a:ext cx="1114714" cy="4108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회원정보</a:t>
            </a:r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8302A61D-27F3-4C47-9CD7-3D035AD8C87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52244" y="1921089"/>
            <a:ext cx="556437" cy="2324375"/>
          </a:xfrm>
          <a:prstGeom prst="bentConnector3">
            <a:avLst/>
          </a:prstGeom>
          <a:ln w="25400">
            <a:solidFill>
              <a:schemeClr val="bg1">
                <a:lumMod val="75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FD4ECE3A-091A-40B3-A726-0A77341D4084}"/>
              </a:ext>
            </a:extLst>
          </p:cNvPr>
          <p:cNvSpPr/>
          <p:nvPr/>
        </p:nvSpPr>
        <p:spPr>
          <a:xfrm>
            <a:off x="9330805" y="4218335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정보수정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0982612B-FE18-41A0-9534-A79FAADF4A78}"/>
              </a:ext>
            </a:extLst>
          </p:cNvPr>
          <p:cNvSpPr/>
          <p:nvPr/>
        </p:nvSpPr>
        <p:spPr>
          <a:xfrm>
            <a:off x="9330805" y="4806552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Wishlist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4BFF08C4-B7C8-4AAC-B118-B60E761CE669}"/>
              </a:ext>
            </a:extLst>
          </p:cNvPr>
          <p:cNvSpPr/>
          <p:nvPr/>
        </p:nvSpPr>
        <p:spPr>
          <a:xfrm>
            <a:off x="9330805" y="5394769"/>
            <a:ext cx="1114714" cy="51053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나의 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</a:p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 목록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B2C6BE95-6FD5-4D33-A332-02F3E8D55CF1}"/>
              </a:ext>
            </a:extLst>
          </p:cNvPr>
          <p:cNvSpPr/>
          <p:nvPr/>
        </p:nvSpPr>
        <p:spPr>
          <a:xfrm>
            <a:off x="7535293" y="4218335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이용안내</a:t>
            </a: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D320C1B-23C1-426A-9993-97BF888CBE7C}"/>
              </a:ext>
            </a:extLst>
          </p:cNvPr>
          <p:cNvSpPr/>
          <p:nvPr/>
        </p:nvSpPr>
        <p:spPr>
          <a:xfrm>
            <a:off x="7535293" y="4810751"/>
            <a:ext cx="1114714" cy="4066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건의</a:t>
            </a: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DC7DCA2A-5ABB-42EE-9BD2-39FD0EAABCCB}"/>
              </a:ext>
            </a:extLst>
          </p:cNvPr>
          <p:cNvSpPr/>
          <p:nvPr/>
        </p:nvSpPr>
        <p:spPr>
          <a:xfrm>
            <a:off x="2887285" y="4218335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3478E5A5-3B90-4513-B5C0-89EEE65255B8}"/>
              </a:ext>
            </a:extLst>
          </p:cNvPr>
          <p:cNvSpPr/>
          <p:nvPr/>
        </p:nvSpPr>
        <p:spPr>
          <a:xfrm>
            <a:off x="2887285" y="4806552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자유게시판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A271257C-ED9B-4312-8A96-5F57CCE5EDCE}"/>
              </a:ext>
            </a:extLst>
          </p:cNvPr>
          <p:cNvSpPr/>
          <p:nvPr/>
        </p:nvSpPr>
        <p:spPr>
          <a:xfrm>
            <a:off x="2887285" y="5394769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후기게시판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C0883057-9504-46A2-98BB-332EF1C2841C}"/>
              </a:ext>
            </a:extLst>
          </p:cNvPr>
          <p:cNvSpPr/>
          <p:nvPr/>
        </p:nvSpPr>
        <p:spPr>
          <a:xfrm>
            <a:off x="4805916" y="4213000"/>
            <a:ext cx="1871329" cy="486586"/>
          </a:xfrm>
          <a:prstGeom prst="roundRect">
            <a:avLst/>
          </a:prstGeom>
          <a:solidFill>
            <a:srgbClr val="81C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 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</a:p>
          <a:p>
            <a:pPr algn="ctr"/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키워드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자동완성</a:t>
            </a: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E670F94C-10E3-4945-8410-984628EFA206}"/>
              </a:ext>
            </a:extLst>
          </p:cNvPr>
          <p:cNvSpPr/>
          <p:nvPr/>
        </p:nvSpPr>
        <p:spPr>
          <a:xfrm>
            <a:off x="4805916" y="4806552"/>
            <a:ext cx="1871330" cy="693424"/>
          </a:xfrm>
          <a:prstGeom prst="roundRect">
            <a:avLst/>
          </a:prstGeom>
          <a:solidFill>
            <a:srgbClr val="81C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필터 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</a:p>
          <a:p>
            <a:pPr algn="ctr"/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테마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종료여부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C000D4DA-F32F-489F-8AA1-A414E264F137}"/>
              </a:ext>
            </a:extLst>
          </p:cNvPr>
          <p:cNvSpPr/>
          <p:nvPr/>
        </p:nvSpPr>
        <p:spPr>
          <a:xfrm>
            <a:off x="1091773" y="4218335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인기 핫딜</a:t>
            </a: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D4D3E3CF-73B1-45E7-9DEB-96C316E02E1C}"/>
              </a:ext>
            </a:extLst>
          </p:cNvPr>
          <p:cNvSpPr/>
          <p:nvPr/>
        </p:nvSpPr>
        <p:spPr>
          <a:xfrm>
            <a:off x="1091773" y="4806552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글</a:t>
            </a: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8EC9B944-3AB1-457E-9DF9-EF621C5D6474}"/>
              </a:ext>
            </a:extLst>
          </p:cNvPr>
          <p:cNvSpPr/>
          <p:nvPr/>
        </p:nvSpPr>
        <p:spPr>
          <a:xfrm>
            <a:off x="1091773" y="5394769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댓글</a:t>
            </a: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2117F8F2-996C-4A98-90F0-9570D316A7AE}"/>
              </a:ext>
            </a:extLst>
          </p:cNvPr>
          <p:cNvSpPr/>
          <p:nvPr/>
        </p:nvSpPr>
        <p:spPr>
          <a:xfrm>
            <a:off x="4805916" y="5585113"/>
            <a:ext cx="1871331" cy="480245"/>
          </a:xfrm>
          <a:prstGeom prst="roundRect">
            <a:avLst/>
          </a:prstGeom>
          <a:solidFill>
            <a:srgbClr val="81C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정렬 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</a:p>
          <a:p>
            <a:pPr algn="ctr"/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최저가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인기도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B70B15A4-0E8B-4932-9D7C-B70F9F4D0EA3}"/>
              </a:ext>
            </a:extLst>
          </p:cNvPr>
          <p:cNvCxnSpPr>
            <a:stCxn id="97" idx="2"/>
            <a:endCxn id="116" idx="0"/>
          </p:cNvCxnSpPr>
          <p:nvPr/>
        </p:nvCxnSpPr>
        <p:spPr>
          <a:xfrm flipH="1">
            <a:off x="1649130" y="3779501"/>
            <a:ext cx="2684" cy="4388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41D2E5F9-EA72-4DE6-B38F-FF64761B5367}"/>
              </a:ext>
            </a:extLst>
          </p:cNvPr>
          <p:cNvCxnSpPr/>
          <p:nvPr/>
        </p:nvCxnSpPr>
        <p:spPr>
          <a:xfrm flipH="1">
            <a:off x="3441958" y="3779501"/>
            <a:ext cx="2684" cy="4388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0FD4C10-F302-4902-BA90-D7D90216003F}"/>
              </a:ext>
            </a:extLst>
          </p:cNvPr>
          <p:cNvCxnSpPr/>
          <p:nvPr/>
        </p:nvCxnSpPr>
        <p:spPr>
          <a:xfrm flipH="1">
            <a:off x="5762358" y="3779501"/>
            <a:ext cx="2684" cy="4388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52993C70-3216-48CA-A86B-517BAB5DA31A}"/>
              </a:ext>
            </a:extLst>
          </p:cNvPr>
          <p:cNvCxnSpPr/>
          <p:nvPr/>
        </p:nvCxnSpPr>
        <p:spPr>
          <a:xfrm flipH="1">
            <a:off x="8096370" y="3779501"/>
            <a:ext cx="2684" cy="4388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B6F80CA-A38F-4E4D-9407-4B5FDADDF055}"/>
              </a:ext>
            </a:extLst>
          </p:cNvPr>
          <p:cNvCxnSpPr/>
          <p:nvPr/>
        </p:nvCxnSpPr>
        <p:spPr>
          <a:xfrm flipH="1">
            <a:off x="9882015" y="3779501"/>
            <a:ext cx="2684" cy="4388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그림 153">
            <a:extLst>
              <a:ext uri="{FF2B5EF4-FFF2-40B4-BE49-F238E27FC236}">
                <a16:creationId xmlns:a16="http://schemas.microsoft.com/office/drawing/2014/main" id="{699C94A6-D042-4DF1-AB3E-6253FAF43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67" y="338436"/>
            <a:ext cx="2460317" cy="6031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AB8D70E-66CF-45E0-9E5D-452DEDB52438}"/>
              </a:ext>
            </a:extLst>
          </p:cNvPr>
          <p:cNvSpPr/>
          <p:nvPr/>
        </p:nvSpPr>
        <p:spPr>
          <a:xfrm>
            <a:off x="4805916" y="2227755"/>
            <a:ext cx="1869219" cy="584790"/>
          </a:xfrm>
          <a:prstGeom prst="roundRect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</a:p>
        </p:txBody>
      </p:sp>
    </p:spTree>
    <p:extLst>
      <p:ext uri="{BB962C8B-B14F-4D97-AF65-F5344CB8AC3E}">
        <p14:creationId xmlns:p14="http://schemas.microsoft.com/office/powerpoint/2010/main" val="277027464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AC5875-47E6-407F-ACEC-C4A10C61B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04F3D11-DC25-4396-B613-BC1E8DB9698D}"/>
              </a:ext>
            </a:extLst>
          </p:cNvPr>
          <p:cNvSpPr/>
          <p:nvPr/>
        </p:nvSpPr>
        <p:spPr>
          <a:xfrm>
            <a:off x="0" y="0"/>
            <a:ext cx="12192000" cy="686337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585333-2C6E-48E6-9228-5A99A8205B2F}"/>
              </a:ext>
            </a:extLst>
          </p:cNvPr>
          <p:cNvSpPr/>
          <p:nvPr/>
        </p:nvSpPr>
        <p:spPr>
          <a:xfrm>
            <a:off x="4746000" y="1623630"/>
            <a:ext cx="2700000" cy="3600000"/>
          </a:xfrm>
          <a:prstGeom prst="rect">
            <a:avLst/>
          </a:prstGeom>
          <a:solidFill>
            <a:schemeClr val="tx1">
              <a:alpha val="65000"/>
            </a:schemeClr>
          </a:solidFill>
          <a:ln w="635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AC6F3-843E-41EF-86CD-4901CCD458AF}"/>
              </a:ext>
            </a:extLst>
          </p:cNvPr>
          <p:cNvSpPr txBox="1"/>
          <p:nvPr/>
        </p:nvSpPr>
        <p:spPr>
          <a:xfrm>
            <a:off x="4742120" y="1775639"/>
            <a:ext cx="270067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</a:p>
          <a:p>
            <a:pPr algn="ctr"/>
            <a:endParaRPr lang="en-US" altLang="ko-KR" sz="3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</a:t>
            </a:r>
            <a:endParaRPr lang="en-US" altLang="ko-KR" sz="3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사용기술</a:t>
            </a:r>
            <a:endParaRPr lang="en-US" altLang="ko-KR" sz="3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3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 기술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예상안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구현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A040346-0431-4ED8-B8C4-3A31D3AB4894}"/>
              </a:ext>
            </a:extLst>
          </p:cNvPr>
          <p:cNvCxnSpPr/>
          <p:nvPr/>
        </p:nvCxnSpPr>
        <p:spPr>
          <a:xfrm>
            <a:off x="5901069" y="2498651"/>
            <a:ext cx="360000" cy="0"/>
          </a:xfrm>
          <a:prstGeom prst="line">
            <a:avLst/>
          </a:prstGeom>
          <a:ln w="5080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91432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C48F04-3EAA-4F3D-8C21-EA49866E6180}"/>
              </a:ext>
            </a:extLst>
          </p:cNvPr>
          <p:cNvCxnSpPr/>
          <p:nvPr/>
        </p:nvCxnSpPr>
        <p:spPr>
          <a:xfrm>
            <a:off x="591967" y="972613"/>
            <a:ext cx="900000" cy="0"/>
          </a:xfrm>
          <a:prstGeom prst="line">
            <a:avLst/>
          </a:prstGeom>
          <a:ln w="444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057B4F-D95E-4F36-BA4F-A3223777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5951" y="6043528"/>
            <a:ext cx="4016319" cy="365125"/>
          </a:xfrm>
        </p:spPr>
        <p:txBody>
          <a:bodyPr/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fld id="{FA0BF37F-995A-45BB-B8D5-D0D60A4D6422}" type="slidenum"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fld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05FC47-165F-410F-81FD-0A8748077636}"/>
              </a:ext>
            </a:extLst>
          </p:cNvPr>
          <p:cNvSpPr txBox="1"/>
          <p:nvPr/>
        </p:nvSpPr>
        <p:spPr>
          <a:xfrm>
            <a:off x="8417442" y="4493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사용기술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1833E2-0C57-439E-968C-F6E485B78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83"/>
          <a:stretch/>
        </p:blipFill>
        <p:spPr>
          <a:xfrm>
            <a:off x="1059965" y="1217889"/>
            <a:ext cx="864000" cy="7354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D2FC86-EB92-4DC7-9223-EBFD11F9BD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419"/>
          <a:stretch/>
        </p:blipFill>
        <p:spPr>
          <a:xfrm>
            <a:off x="1073311" y="2376586"/>
            <a:ext cx="864000" cy="7394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DED8A94-0D91-40C6-A25C-3C7DCD344C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883"/>
          <a:stretch/>
        </p:blipFill>
        <p:spPr>
          <a:xfrm>
            <a:off x="1059965" y="4894019"/>
            <a:ext cx="864000" cy="73540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9B5B36F-75B6-4366-BE49-DB78234AA8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7" t="-1463" r="-567" b="13339"/>
          <a:stretch/>
        </p:blipFill>
        <p:spPr>
          <a:xfrm>
            <a:off x="1059965" y="3572569"/>
            <a:ext cx="864000" cy="76138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819BBE1-3AB1-4C22-8EA8-245D897F73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182"/>
          <a:stretch/>
        </p:blipFill>
        <p:spPr>
          <a:xfrm>
            <a:off x="5888513" y="1228525"/>
            <a:ext cx="864000" cy="7414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DDE43F2-2AC7-4273-A8F6-996AB89DD0E8}"/>
              </a:ext>
            </a:extLst>
          </p:cNvPr>
          <p:cNvSpPr txBox="1"/>
          <p:nvPr/>
        </p:nvSpPr>
        <p:spPr>
          <a:xfrm>
            <a:off x="759497" y="1939837"/>
            <a:ext cx="147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4CAF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Server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DCE2B1-D367-48EB-9977-D91236A8DA8E}"/>
              </a:ext>
            </a:extLst>
          </p:cNvPr>
          <p:cNvSpPr txBox="1"/>
          <p:nvPr/>
        </p:nvSpPr>
        <p:spPr>
          <a:xfrm>
            <a:off x="5690512" y="1941820"/>
            <a:ext cx="126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4CAF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Database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F104DE-C53E-4922-BF73-7346537CECD9}"/>
              </a:ext>
            </a:extLst>
          </p:cNvPr>
          <p:cNvSpPr txBox="1"/>
          <p:nvPr/>
        </p:nvSpPr>
        <p:spPr>
          <a:xfrm>
            <a:off x="766153" y="3088133"/>
            <a:ext cx="147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4CAF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Front-End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543DC3-17F3-40AA-8C8D-3A2F0C083CA6}"/>
              </a:ext>
            </a:extLst>
          </p:cNvPr>
          <p:cNvSpPr txBox="1"/>
          <p:nvPr/>
        </p:nvSpPr>
        <p:spPr>
          <a:xfrm>
            <a:off x="756230" y="4326717"/>
            <a:ext cx="147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4CAF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Back-End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005F8-CBD9-4300-886E-52B42AEF6A1D}"/>
              </a:ext>
            </a:extLst>
          </p:cNvPr>
          <p:cNvSpPr txBox="1"/>
          <p:nvPr/>
        </p:nvSpPr>
        <p:spPr>
          <a:xfrm>
            <a:off x="758942" y="5598470"/>
            <a:ext cx="147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4CAF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73D2-0B29-4D97-9B52-6B044CB1CCBC}"/>
              </a:ext>
            </a:extLst>
          </p:cNvPr>
          <p:cNvSpPr txBox="1"/>
          <p:nvPr/>
        </p:nvSpPr>
        <p:spPr>
          <a:xfrm>
            <a:off x="5511338" y="5586687"/>
            <a:ext cx="161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4CAF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Library</a:t>
            </a:r>
            <a:r>
              <a:rPr lang="ko-KR" altLang="en-US">
                <a:solidFill>
                  <a:srgbClr val="4CAF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>
                <a:solidFill>
                  <a:srgbClr val="4CAF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>
                <a:solidFill>
                  <a:srgbClr val="4CAF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>
                <a:solidFill>
                  <a:srgbClr val="4CAF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F0694A-BFF9-4FBC-B470-1237E670AA36}"/>
              </a:ext>
            </a:extLst>
          </p:cNvPr>
          <p:cNvSpPr txBox="1"/>
          <p:nvPr/>
        </p:nvSpPr>
        <p:spPr>
          <a:xfrm>
            <a:off x="2424941" y="1958052"/>
            <a:ext cx="1853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Apache Tomcat 9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F3D8919-CDF7-4DC4-BE8F-4444C178AE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233" t="7721" r="12139" b="36744"/>
          <a:stretch/>
        </p:blipFill>
        <p:spPr>
          <a:xfrm>
            <a:off x="2901699" y="1228525"/>
            <a:ext cx="900000" cy="66088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DB5EF3E-420D-456D-B69D-8A4918E80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2567" y="998268"/>
            <a:ext cx="1260000" cy="126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4BABFD2-FFAD-407E-9C08-142339BE7945}"/>
              </a:ext>
            </a:extLst>
          </p:cNvPr>
          <p:cNvSpPr txBox="1"/>
          <p:nvPr/>
        </p:nvSpPr>
        <p:spPr>
          <a:xfrm>
            <a:off x="7152873" y="1952489"/>
            <a:ext cx="241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Oracle Database 11g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364F0EF-47DA-44C1-9932-DEF52EA883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1984" y="3592803"/>
            <a:ext cx="753157" cy="753157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F0B14D1-C226-4BCB-8D84-7976271771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4556" y="2448841"/>
            <a:ext cx="647555" cy="647555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BBA317AF-C70B-4BC0-9E55-4DBB844A416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55857" t="11787" r="3736" b="16348"/>
          <a:stretch/>
        </p:blipFill>
        <p:spPr>
          <a:xfrm>
            <a:off x="3605890" y="2404831"/>
            <a:ext cx="533571" cy="73329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2033F108-D15E-4809-B56A-EBB86387237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3193" r="22635"/>
          <a:stretch/>
        </p:blipFill>
        <p:spPr>
          <a:xfrm>
            <a:off x="4620221" y="2404834"/>
            <a:ext cx="560909" cy="72005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44287AE-9FCC-4C9E-86BE-1987CAEA7F2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390" t="12507" r="34590" b="13373"/>
          <a:stretch/>
        </p:blipFill>
        <p:spPr>
          <a:xfrm>
            <a:off x="5205707" y="3572569"/>
            <a:ext cx="567812" cy="77020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D1223BF-FE4E-4119-98D7-006D81D40A06}"/>
              </a:ext>
            </a:extLst>
          </p:cNvPr>
          <p:cNvSpPr txBox="1"/>
          <p:nvPr/>
        </p:nvSpPr>
        <p:spPr>
          <a:xfrm>
            <a:off x="2430149" y="4325726"/>
            <a:ext cx="2138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Framework 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9A8CCF3-4673-4ECA-A331-77DBCBFC0E5B}"/>
              </a:ext>
            </a:extLst>
          </p:cNvPr>
          <p:cNvSpPr txBox="1"/>
          <p:nvPr/>
        </p:nvSpPr>
        <p:spPr>
          <a:xfrm>
            <a:off x="4655514" y="4325726"/>
            <a:ext cx="1668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Security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BD7E6C1-7CDD-41DA-B5A0-834DA882A264}"/>
              </a:ext>
            </a:extLst>
          </p:cNvPr>
          <p:cNvSpPr txBox="1"/>
          <p:nvPr/>
        </p:nvSpPr>
        <p:spPr>
          <a:xfrm>
            <a:off x="2424941" y="3096813"/>
            <a:ext cx="9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52079D5-F15F-4C82-ABE7-9B6897DBEB78}"/>
              </a:ext>
            </a:extLst>
          </p:cNvPr>
          <p:cNvSpPr txBox="1"/>
          <p:nvPr/>
        </p:nvSpPr>
        <p:spPr>
          <a:xfrm>
            <a:off x="3410694" y="3096813"/>
            <a:ext cx="9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471386-4455-4437-8EF2-5815FC4C90A0}"/>
              </a:ext>
            </a:extLst>
          </p:cNvPr>
          <p:cNvSpPr txBox="1"/>
          <p:nvPr/>
        </p:nvSpPr>
        <p:spPr>
          <a:xfrm>
            <a:off x="4298219" y="3096813"/>
            <a:ext cx="1204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JavaScript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6DED11DB-7690-4456-8E0E-8215519D746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8929" y="3537549"/>
            <a:ext cx="828134" cy="82813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6E84389-9970-41DB-AB13-C55829E07F82}"/>
              </a:ext>
            </a:extLst>
          </p:cNvPr>
          <p:cNvSpPr txBox="1"/>
          <p:nvPr/>
        </p:nvSpPr>
        <p:spPr>
          <a:xfrm>
            <a:off x="6426015" y="4325726"/>
            <a:ext cx="111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MyBatis 3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C644D554-D8E7-4B56-B0F9-22C3EA9957E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5640" r="6649" b="14157"/>
          <a:stretch/>
        </p:blipFill>
        <p:spPr>
          <a:xfrm>
            <a:off x="5963712" y="4894019"/>
            <a:ext cx="720000" cy="70466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BE3F09E8-43C3-49A7-B7A9-029C602EEC3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22250" y="2382984"/>
            <a:ext cx="768647" cy="76864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0B3751E-CAA0-4AFC-BA88-7A3F49EEB165}"/>
              </a:ext>
            </a:extLst>
          </p:cNvPr>
          <p:cNvSpPr txBox="1"/>
          <p:nvPr/>
        </p:nvSpPr>
        <p:spPr>
          <a:xfrm>
            <a:off x="5500249" y="3096813"/>
            <a:ext cx="1395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jQuery 3.3.1</a:t>
            </a: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BDCF207F-C0DE-4912-8112-EBCF4F5CBB7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90155" y="2405499"/>
            <a:ext cx="878148" cy="76569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18632FFA-5934-46AB-8E41-86659B49F4F6}"/>
              </a:ext>
            </a:extLst>
          </p:cNvPr>
          <p:cNvSpPr txBox="1"/>
          <p:nvPr/>
        </p:nvSpPr>
        <p:spPr>
          <a:xfrm>
            <a:off x="6880369" y="3096813"/>
            <a:ext cx="1697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Bootstrap 4.2.1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537CBCF7-90CE-433D-BDAF-6704D2D52B4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88766" y="4871984"/>
            <a:ext cx="664037" cy="73540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AF74AF9F-7870-40E1-A1B3-69AD0CE4C626}"/>
              </a:ext>
            </a:extLst>
          </p:cNvPr>
          <p:cNvSpPr txBox="1"/>
          <p:nvPr/>
        </p:nvSpPr>
        <p:spPr>
          <a:xfrm>
            <a:off x="2466825" y="5596198"/>
            <a:ext cx="2875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Eclipse ( Spring Tool Suite 3 )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C956B5B8-7195-49FE-BD3B-9C43B290AF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46126" y="4903883"/>
            <a:ext cx="917002" cy="687752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F2D97604-7E50-4DA9-B1FC-D27377E5F07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68617" y="2440287"/>
            <a:ext cx="1379953" cy="662378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DA1B7692-7AB1-4913-BBCE-694A25CA7604}"/>
              </a:ext>
            </a:extLst>
          </p:cNvPr>
          <p:cNvSpPr txBox="1"/>
          <p:nvPr/>
        </p:nvSpPr>
        <p:spPr>
          <a:xfrm>
            <a:off x="8509733" y="3096813"/>
            <a:ext cx="1697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Ajax</a:t>
            </a: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4F5CA2D7-6BD4-456D-B300-1ED7B552CFFD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r="65615"/>
          <a:stretch/>
        </p:blipFill>
        <p:spPr>
          <a:xfrm>
            <a:off x="10412958" y="2467221"/>
            <a:ext cx="968943" cy="67806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30616750-BDCF-4624-BC24-6626686E7F42}"/>
              </a:ext>
            </a:extLst>
          </p:cNvPr>
          <p:cNvSpPr txBox="1"/>
          <p:nvPr/>
        </p:nvSpPr>
        <p:spPr>
          <a:xfrm>
            <a:off x="10048570" y="3096813"/>
            <a:ext cx="1697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Apache Tiles</a:t>
            </a: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877B95B-E14B-443B-A7D8-AA10D1BAAF6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99154" y="4898443"/>
            <a:ext cx="724692" cy="724692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1A0F740E-7FBA-4D1A-8CEA-0817EE48205C}"/>
              </a:ext>
            </a:extLst>
          </p:cNvPr>
          <p:cNvSpPr txBox="1"/>
          <p:nvPr/>
        </p:nvSpPr>
        <p:spPr>
          <a:xfrm>
            <a:off x="9478421" y="5625560"/>
            <a:ext cx="1933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Open APIs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63915303-97B9-4E3D-8984-2463C0CA11D0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28820" t="12598" r="27263" b="34570"/>
          <a:stretch/>
        </p:blipFill>
        <p:spPr>
          <a:xfrm>
            <a:off x="10021563" y="4961715"/>
            <a:ext cx="740257" cy="598147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0C33A905-AF6A-4DFF-989E-38FFF5E9FC7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913125" y="4957514"/>
            <a:ext cx="607164" cy="60716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D9ABE47A-2C4F-44CA-A0F4-69412F86A28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91967" y="338436"/>
            <a:ext cx="2460317" cy="603175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0D634148-279E-4A8E-86FE-243180D9B56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285706" y="4785146"/>
            <a:ext cx="1689199" cy="1055749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3A06EB8A-816E-443E-A059-A8AB938E0A9E}"/>
              </a:ext>
            </a:extLst>
          </p:cNvPr>
          <p:cNvSpPr txBox="1"/>
          <p:nvPr/>
        </p:nvSpPr>
        <p:spPr>
          <a:xfrm>
            <a:off x="7400532" y="5594735"/>
            <a:ext cx="1445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Jsoup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F6BE180-E066-4B80-B8A2-368E00668681}"/>
              </a:ext>
            </a:extLst>
          </p:cNvPr>
          <p:cNvCxnSpPr>
            <a:cxnSpLocks/>
          </p:cNvCxnSpPr>
          <p:nvPr/>
        </p:nvCxnSpPr>
        <p:spPr>
          <a:xfrm>
            <a:off x="756230" y="2322722"/>
            <a:ext cx="10713049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850C8C2-04C0-4DBF-A8FB-A0B42328AE64}"/>
              </a:ext>
            </a:extLst>
          </p:cNvPr>
          <p:cNvCxnSpPr>
            <a:cxnSpLocks/>
          </p:cNvCxnSpPr>
          <p:nvPr/>
        </p:nvCxnSpPr>
        <p:spPr>
          <a:xfrm>
            <a:off x="756230" y="3456835"/>
            <a:ext cx="10713049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BE73F95-0D89-439D-864F-FBA1802C3B5A}"/>
              </a:ext>
            </a:extLst>
          </p:cNvPr>
          <p:cNvCxnSpPr>
            <a:cxnSpLocks/>
          </p:cNvCxnSpPr>
          <p:nvPr/>
        </p:nvCxnSpPr>
        <p:spPr>
          <a:xfrm>
            <a:off x="756230" y="4718571"/>
            <a:ext cx="10713049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33839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>
            <a:extLst>
              <a:ext uri="{FF2B5EF4-FFF2-40B4-BE49-F238E27FC236}">
                <a16:creationId xmlns:a16="http://schemas.microsoft.com/office/drawing/2014/main" id="{5DBDC8B2-972D-4B82-8721-CBEB67CB3379}"/>
              </a:ext>
            </a:extLst>
          </p:cNvPr>
          <p:cNvSpPr/>
          <p:nvPr/>
        </p:nvSpPr>
        <p:spPr>
          <a:xfrm>
            <a:off x="669851" y="1208579"/>
            <a:ext cx="1248459" cy="1248459"/>
          </a:xfrm>
          <a:prstGeom prst="ellipse">
            <a:avLst/>
          </a:prstGeom>
          <a:solidFill>
            <a:srgbClr val="4B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C48F04-3EAA-4F3D-8C21-EA49866E6180}"/>
              </a:ext>
            </a:extLst>
          </p:cNvPr>
          <p:cNvCxnSpPr/>
          <p:nvPr/>
        </p:nvCxnSpPr>
        <p:spPr>
          <a:xfrm>
            <a:off x="591967" y="1015151"/>
            <a:ext cx="900000" cy="0"/>
          </a:xfrm>
          <a:prstGeom prst="line">
            <a:avLst/>
          </a:prstGeom>
          <a:ln w="444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057B4F-D95E-4F36-BA4F-A3223777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5951" y="6043528"/>
            <a:ext cx="4016319" cy="365125"/>
          </a:xfrm>
        </p:spPr>
        <p:txBody>
          <a:bodyPr/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fld id="{FA0BF37F-995A-45BB-B8D5-D0D60A4D6422}" type="slidenum"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fld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05FC47-165F-410F-81FD-0A8748077636}"/>
              </a:ext>
            </a:extLst>
          </p:cNvPr>
          <p:cNvSpPr txBox="1"/>
          <p:nvPr/>
        </p:nvSpPr>
        <p:spPr>
          <a:xfrm>
            <a:off x="8417442" y="4493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구현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D9ABE47A-2C4F-44CA-A0F4-69412F86A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67" y="338436"/>
            <a:ext cx="2460317" cy="603175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EA5EE0CA-385B-4327-8714-2EC73354471C}"/>
              </a:ext>
            </a:extLst>
          </p:cNvPr>
          <p:cNvSpPr txBox="1"/>
          <p:nvPr/>
        </p:nvSpPr>
        <p:spPr>
          <a:xfrm>
            <a:off x="2105248" y="1080744"/>
            <a:ext cx="1059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66BB6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035A6CD-498F-4EE1-A43E-B52007C43452}"/>
              </a:ext>
            </a:extLst>
          </p:cNvPr>
          <p:cNvSpPr txBox="1"/>
          <p:nvPr/>
        </p:nvSpPr>
        <p:spPr>
          <a:xfrm>
            <a:off x="2105248" y="1489244"/>
            <a:ext cx="9587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Jsoup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라이브러리를 이용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소스 사이트에서 최소 지난 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이상의 핫딜 정보를 얻어옴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항상 최신의 정보를 유지하기 위해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스프링의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스케줄링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기능을 활용하여 주기적으로 배치 작업 수행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수천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수만 건의 게시글을 크롤링해야 하는 만큼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가급적 부하가 적고 실행 속도가 빠른 로직을 구현해야 함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스프링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자바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멀티스레드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비동기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(Async)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처리를 활용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병렬적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다량의 작업을 수행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FA10F0-4AC5-4408-AC25-9F09538C7091}"/>
              </a:ext>
            </a:extLst>
          </p:cNvPr>
          <p:cNvSpPr txBox="1"/>
          <p:nvPr/>
        </p:nvSpPr>
        <p:spPr>
          <a:xfrm>
            <a:off x="8680154" y="2634705"/>
            <a:ext cx="1527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66BB6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2400">
                <a:solidFill>
                  <a:srgbClr val="66BB6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핸들링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508695C-003E-40B1-AE83-7CD30BB201A7}"/>
              </a:ext>
            </a:extLst>
          </p:cNvPr>
          <p:cNvSpPr txBox="1"/>
          <p:nvPr/>
        </p:nvSpPr>
        <p:spPr>
          <a:xfrm>
            <a:off x="7172" y="3045397"/>
            <a:ext cx="10200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일일이 데이터를 수집하고 입력하는 작업에서는 해방되었지만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r"/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이제는 크롤링한 데이터를 얼마나 서비스에 적합하게 재가공해내느냐는 문제가 주안점이 되었음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DB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핸들링 과정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(CRUD)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Thread-safe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여부를 고려해야 함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7F7A071-7F86-47A3-859E-2030AC104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09" y="1500078"/>
            <a:ext cx="1059915" cy="729827"/>
          </a:xfrm>
          <a:prstGeom prst="rect">
            <a:avLst/>
          </a:prstGeom>
        </p:spPr>
      </p:pic>
      <p:sp>
        <p:nvSpPr>
          <p:cNvPr id="96" name="타원 95">
            <a:extLst>
              <a:ext uri="{FF2B5EF4-FFF2-40B4-BE49-F238E27FC236}">
                <a16:creationId xmlns:a16="http://schemas.microsoft.com/office/drawing/2014/main" id="{C77B3A36-7D68-427B-BD24-18BF0BC36CF9}"/>
              </a:ext>
            </a:extLst>
          </p:cNvPr>
          <p:cNvSpPr/>
          <p:nvPr/>
        </p:nvSpPr>
        <p:spPr>
          <a:xfrm>
            <a:off x="10443811" y="2662237"/>
            <a:ext cx="1248459" cy="1248459"/>
          </a:xfrm>
          <a:prstGeom prst="ellipse">
            <a:avLst/>
          </a:prstGeom>
          <a:solidFill>
            <a:srgbClr val="A5D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5817DB72-8258-418F-B9C3-47ACFBF15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5284" y="2870438"/>
            <a:ext cx="1014374" cy="881057"/>
          </a:xfrm>
          <a:prstGeom prst="rect">
            <a:avLst/>
          </a:prstGeom>
        </p:spPr>
      </p:pic>
      <p:sp>
        <p:nvSpPr>
          <p:cNvPr id="98" name="타원 97">
            <a:extLst>
              <a:ext uri="{FF2B5EF4-FFF2-40B4-BE49-F238E27FC236}">
                <a16:creationId xmlns:a16="http://schemas.microsoft.com/office/drawing/2014/main" id="{949D9DBF-CCC5-4D46-BB42-1546A43E233C}"/>
              </a:ext>
            </a:extLst>
          </p:cNvPr>
          <p:cNvSpPr/>
          <p:nvPr/>
        </p:nvSpPr>
        <p:spPr>
          <a:xfrm>
            <a:off x="669851" y="4233096"/>
            <a:ext cx="1248459" cy="1248459"/>
          </a:xfrm>
          <a:prstGeom prst="ellipse">
            <a:avLst/>
          </a:prstGeom>
          <a:solidFill>
            <a:srgbClr val="2E7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FF239DEF-BDAB-46BD-86C1-5F735845D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85" y="4361644"/>
            <a:ext cx="1097190" cy="909101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98D57D5F-3819-4A00-970A-11A78EB6A9EA}"/>
              </a:ext>
            </a:extLst>
          </p:cNvPr>
          <p:cNvSpPr txBox="1"/>
          <p:nvPr/>
        </p:nvSpPr>
        <p:spPr>
          <a:xfrm>
            <a:off x="2105248" y="3985041"/>
            <a:ext cx="195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66BB6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비즈니스 로직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1333ADF-76F8-45DB-A805-F0C3947A6EAA}"/>
              </a:ext>
            </a:extLst>
          </p:cNvPr>
          <p:cNvSpPr txBox="1"/>
          <p:nvPr/>
        </p:nvSpPr>
        <p:spPr>
          <a:xfrm>
            <a:off x="2105248" y="4361644"/>
            <a:ext cx="95870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필터링 검색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테마 및 카테고리별 정렬 기능 등 사이트 이용 경험에 주요하게 작용하는 부분에 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Ajax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적극 활용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: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새로고침에 의한 페이지 리로딩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복잡한 주소창 등은 사용자 경험을 저해시키는 요소이기 때문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 이용에 있어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 가입의 강제성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종속성을 매우 낮게 함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: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구글의 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Open API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 로그인 기능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최대한 번거로운 절차를 배제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Spring Security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활용하여 페이지별 접근 권한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 로직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보안성을 관리함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 클라우드 메시징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(GCM)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활용한 핫딜 정보 웹 푸시 알람 기능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17468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AC5875-47E6-407F-ACEC-C4A10C61B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04F3D11-DC25-4396-B613-BC1E8DB9698D}"/>
              </a:ext>
            </a:extLst>
          </p:cNvPr>
          <p:cNvSpPr/>
          <p:nvPr/>
        </p:nvSpPr>
        <p:spPr>
          <a:xfrm>
            <a:off x="0" y="0"/>
            <a:ext cx="12192000" cy="686337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585333-2C6E-48E6-9228-5A99A8205B2F}"/>
              </a:ext>
            </a:extLst>
          </p:cNvPr>
          <p:cNvSpPr/>
          <p:nvPr/>
        </p:nvSpPr>
        <p:spPr>
          <a:xfrm>
            <a:off x="4746000" y="1623630"/>
            <a:ext cx="2700000" cy="3600000"/>
          </a:xfrm>
          <a:prstGeom prst="rect">
            <a:avLst/>
          </a:prstGeom>
          <a:solidFill>
            <a:schemeClr val="tx1">
              <a:alpha val="65000"/>
            </a:schemeClr>
          </a:solidFill>
          <a:ln w="635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AC6F3-843E-41EF-86CD-4901CCD458AF}"/>
              </a:ext>
            </a:extLst>
          </p:cNvPr>
          <p:cNvSpPr txBox="1"/>
          <p:nvPr/>
        </p:nvSpPr>
        <p:spPr>
          <a:xfrm>
            <a:off x="4742120" y="1775639"/>
            <a:ext cx="270067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</a:p>
          <a:p>
            <a:pPr algn="ctr"/>
            <a:endParaRPr lang="en-US" altLang="ko-KR" sz="3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3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</a:p>
          <a:p>
            <a:pPr algn="ctr"/>
            <a:r>
              <a:rPr lang="en-US" altLang="ko-KR" sz="3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Modeling</a:t>
            </a:r>
          </a:p>
          <a:p>
            <a:pPr algn="ctr"/>
            <a:endParaRPr lang="en-US" altLang="ko-KR" sz="160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논리적 모델링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물리적 모델링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명세서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A040346-0431-4ED8-B8C4-3A31D3AB4894}"/>
              </a:ext>
            </a:extLst>
          </p:cNvPr>
          <p:cNvCxnSpPr/>
          <p:nvPr/>
        </p:nvCxnSpPr>
        <p:spPr>
          <a:xfrm>
            <a:off x="5901069" y="2498651"/>
            <a:ext cx="360000" cy="0"/>
          </a:xfrm>
          <a:prstGeom prst="line">
            <a:avLst/>
          </a:prstGeom>
          <a:ln w="5080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30558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hlinkClick r:id="rId2" action="ppaction://hlinkfile"/>
            <a:extLst>
              <a:ext uri="{FF2B5EF4-FFF2-40B4-BE49-F238E27FC236}">
                <a16:creationId xmlns:a16="http://schemas.microsoft.com/office/drawing/2014/main" id="{7D88FBF6-87CA-47D5-8745-BEE1667A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922" y="1266922"/>
            <a:ext cx="5732155" cy="432836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C48F04-3EAA-4F3D-8C21-EA49866E6180}"/>
              </a:ext>
            </a:extLst>
          </p:cNvPr>
          <p:cNvCxnSpPr/>
          <p:nvPr/>
        </p:nvCxnSpPr>
        <p:spPr>
          <a:xfrm>
            <a:off x="591967" y="972613"/>
            <a:ext cx="900000" cy="0"/>
          </a:xfrm>
          <a:prstGeom prst="line">
            <a:avLst/>
          </a:prstGeom>
          <a:ln w="444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057B4F-D95E-4F36-BA4F-A3223777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5951" y="6043528"/>
            <a:ext cx="4016319" cy="365125"/>
          </a:xfrm>
        </p:spPr>
        <p:txBody>
          <a:bodyPr/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fld id="{FA0BF37F-995A-45BB-B8D5-D0D60A4D6422}" type="slidenum"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fld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05FC47-165F-410F-81FD-0A8748077636}"/>
              </a:ext>
            </a:extLst>
          </p:cNvPr>
          <p:cNvSpPr txBox="1"/>
          <p:nvPr/>
        </p:nvSpPr>
        <p:spPr>
          <a:xfrm>
            <a:off x="8417442" y="4493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논리적 모델링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D9ABE47A-2C4F-44CA-A0F4-69412F86A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67" y="338436"/>
            <a:ext cx="2460317" cy="603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4A3B40-7A21-4A71-83EC-FE6CF0E3A28B}"/>
              </a:ext>
            </a:extLst>
          </p:cNvPr>
          <p:cNvSpPr txBox="1"/>
          <p:nvPr/>
        </p:nvSpPr>
        <p:spPr>
          <a:xfrm>
            <a:off x="6230499" y="5594764"/>
            <a:ext cx="276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클릭하면 새 창에서 열립니다 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195207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C48F04-3EAA-4F3D-8C21-EA49866E6180}"/>
              </a:ext>
            </a:extLst>
          </p:cNvPr>
          <p:cNvCxnSpPr/>
          <p:nvPr/>
        </p:nvCxnSpPr>
        <p:spPr>
          <a:xfrm>
            <a:off x="591967" y="972613"/>
            <a:ext cx="900000" cy="0"/>
          </a:xfrm>
          <a:prstGeom prst="line">
            <a:avLst/>
          </a:prstGeom>
          <a:ln w="444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057B4F-D95E-4F36-BA4F-A3223777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5951" y="6043528"/>
            <a:ext cx="4016319" cy="365125"/>
          </a:xfrm>
        </p:spPr>
        <p:txBody>
          <a:bodyPr/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fld id="{FA0BF37F-995A-45BB-B8D5-D0D60A4D6422}" type="slidenum"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fld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05FC47-165F-410F-81FD-0A8748077636}"/>
              </a:ext>
            </a:extLst>
          </p:cNvPr>
          <p:cNvSpPr txBox="1"/>
          <p:nvPr/>
        </p:nvSpPr>
        <p:spPr>
          <a:xfrm>
            <a:off x="8417442" y="4493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물리적 모델링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D9ABE47A-2C4F-44CA-A0F4-69412F86A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67" y="338436"/>
            <a:ext cx="2460317" cy="603175"/>
          </a:xfrm>
          <a:prstGeom prst="rect">
            <a:avLst/>
          </a:prstGeom>
        </p:spPr>
      </p:pic>
      <p:pic>
        <p:nvPicPr>
          <p:cNvPr id="8" name="그림 7">
            <a:hlinkClick r:id="rId3" action="ppaction://hlinkfile"/>
            <a:extLst>
              <a:ext uri="{FF2B5EF4-FFF2-40B4-BE49-F238E27FC236}">
                <a16:creationId xmlns:a16="http://schemas.microsoft.com/office/drawing/2014/main" id="{1797016D-70CF-490E-91A9-0494B06C9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922" y="1266922"/>
            <a:ext cx="5732155" cy="4328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4338E0-51B3-4468-91C6-A971BEA85F31}"/>
              </a:ext>
            </a:extLst>
          </p:cNvPr>
          <p:cNvSpPr txBox="1"/>
          <p:nvPr/>
        </p:nvSpPr>
        <p:spPr>
          <a:xfrm>
            <a:off x="6230499" y="5594764"/>
            <a:ext cx="276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클릭하면 새 창에서 열립니다 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182182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986A9B39-3318-4814-8693-26A26598A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77"/>
          <a:stretch/>
        </p:blipFill>
        <p:spPr>
          <a:xfrm>
            <a:off x="3820308" y="1034"/>
            <a:ext cx="8371692" cy="686686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C48F04-3EAA-4F3D-8C21-EA49866E6180}"/>
              </a:ext>
            </a:extLst>
          </p:cNvPr>
          <p:cNvCxnSpPr/>
          <p:nvPr/>
        </p:nvCxnSpPr>
        <p:spPr>
          <a:xfrm>
            <a:off x="591967" y="972613"/>
            <a:ext cx="900000" cy="0"/>
          </a:xfrm>
          <a:prstGeom prst="line">
            <a:avLst/>
          </a:prstGeom>
          <a:ln w="444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다리꼴 21">
            <a:extLst>
              <a:ext uri="{FF2B5EF4-FFF2-40B4-BE49-F238E27FC236}">
                <a16:creationId xmlns:a16="http://schemas.microsoft.com/office/drawing/2014/main" id="{D2052DA4-C48A-4FFA-888A-E447A6D7D6EC}"/>
              </a:ext>
            </a:extLst>
          </p:cNvPr>
          <p:cNvSpPr/>
          <p:nvPr/>
        </p:nvSpPr>
        <p:spPr>
          <a:xfrm rot="10800000">
            <a:off x="3957411" y="-8860"/>
            <a:ext cx="12204333" cy="6866860"/>
          </a:xfrm>
          <a:prstGeom prst="trapezoid">
            <a:avLst>
              <a:gd name="adj" fmla="val 57641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168B19-3ECA-4E45-B14D-6F59E0B2A2BD}"/>
              </a:ext>
            </a:extLst>
          </p:cNvPr>
          <p:cNvSpPr/>
          <p:nvPr/>
        </p:nvSpPr>
        <p:spPr>
          <a:xfrm rot="3600000">
            <a:off x="2020681" y="3276160"/>
            <a:ext cx="8352226" cy="391999"/>
          </a:xfrm>
          <a:prstGeom prst="rect">
            <a:avLst/>
          </a:prstGeom>
          <a:solidFill>
            <a:srgbClr val="4BAF5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ED0EC2-F5B3-4458-9AD5-34C6FB433428}"/>
              </a:ext>
            </a:extLst>
          </p:cNvPr>
          <p:cNvSpPr/>
          <p:nvPr/>
        </p:nvSpPr>
        <p:spPr>
          <a:xfrm rot="3600000">
            <a:off x="1826561" y="3394710"/>
            <a:ext cx="8126786" cy="1169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6C5A7846-1773-43A2-9B22-2ACED4256DEA}"/>
              </a:ext>
            </a:extLst>
          </p:cNvPr>
          <p:cNvSpPr/>
          <p:nvPr/>
        </p:nvSpPr>
        <p:spPr>
          <a:xfrm>
            <a:off x="3820308" y="-5370"/>
            <a:ext cx="3989912" cy="686686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66825A-4550-4E7A-9651-3AC97BDF28C6}"/>
              </a:ext>
            </a:extLst>
          </p:cNvPr>
          <p:cNvSpPr txBox="1"/>
          <p:nvPr/>
        </p:nvSpPr>
        <p:spPr>
          <a:xfrm>
            <a:off x="559932" y="1515627"/>
            <a:ext cx="334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rgbClr val="66BB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360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C169B6-289F-408E-8A43-AAD5EB0C9F5E}"/>
              </a:ext>
            </a:extLst>
          </p:cNvPr>
          <p:cNvSpPr txBox="1"/>
          <p:nvPr/>
        </p:nvSpPr>
        <p:spPr>
          <a:xfrm>
            <a:off x="2637178" y="1712134"/>
            <a:ext cx="121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94B20A-D156-4391-89EB-2F898C46C155}"/>
              </a:ext>
            </a:extLst>
          </p:cNvPr>
          <p:cNvSpPr txBox="1"/>
          <p:nvPr/>
        </p:nvSpPr>
        <p:spPr>
          <a:xfrm>
            <a:off x="637049" y="2417671"/>
            <a:ext cx="3989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프로젝트 개요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AA84AE-7370-4440-A5C9-2225E784057C}"/>
              </a:ext>
            </a:extLst>
          </p:cNvPr>
          <p:cNvSpPr txBox="1"/>
          <p:nvPr/>
        </p:nvSpPr>
        <p:spPr>
          <a:xfrm>
            <a:off x="828904" y="2768438"/>
            <a:ext cx="3292275" cy="995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기획의도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주제 선정 동기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현황 분석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벤치마킹 타겟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목표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16BB57-01E1-455E-BE7C-4B0C3BA548F3}"/>
              </a:ext>
            </a:extLst>
          </p:cNvPr>
          <p:cNvSpPr txBox="1"/>
          <p:nvPr/>
        </p:nvSpPr>
        <p:spPr>
          <a:xfrm>
            <a:off x="637049" y="3837981"/>
            <a:ext cx="4793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사이트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3EECB7-45FF-46E0-87FD-346375E28582}"/>
              </a:ext>
            </a:extLst>
          </p:cNvPr>
          <p:cNvSpPr txBox="1"/>
          <p:nvPr/>
        </p:nvSpPr>
        <p:spPr>
          <a:xfrm>
            <a:off x="637049" y="4960425"/>
            <a:ext cx="3727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주요 사용 기술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A6228A-B10F-46C7-A261-4B3F24953520}"/>
              </a:ext>
            </a:extLst>
          </p:cNvPr>
          <p:cNvSpPr txBox="1"/>
          <p:nvPr/>
        </p:nvSpPr>
        <p:spPr>
          <a:xfrm>
            <a:off x="637048" y="5445558"/>
            <a:ext cx="3727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Modeling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B90AAF-5BC2-4755-A047-41CC1BA7F399}"/>
              </a:ext>
            </a:extLst>
          </p:cNvPr>
          <p:cNvSpPr txBox="1"/>
          <p:nvPr/>
        </p:nvSpPr>
        <p:spPr>
          <a:xfrm>
            <a:off x="637048" y="5918413"/>
            <a:ext cx="3727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스케줄 타임라인</a:t>
            </a:r>
          </a:p>
        </p:txBody>
      </p:sp>
      <p:sp>
        <p:nvSpPr>
          <p:cNvPr id="34" name="슬라이드 번호 개체 틀 8">
            <a:extLst>
              <a:ext uri="{FF2B5EF4-FFF2-40B4-BE49-F238E27FC236}">
                <a16:creationId xmlns:a16="http://schemas.microsoft.com/office/drawing/2014/main" id="{A5D1037A-C78B-49D4-889C-6F31E96E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5951" y="6043528"/>
            <a:ext cx="4016319" cy="365125"/>
          </a:xfrm>
        </p:spPr>
        <p:txBody>
          <a:bodyPr/>
          <a:lstStyle/>
          <a:p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fld id="{FA0BF37F-995A-45BB-B8D5-D0D60A4D6422}" type="slidenum">
              <a:rPr lang="ko-KR" altLang="en-US" sz="1600" smtClean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fld>
            <a:endParaRPr lang="ko-KR" altLang="en-US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23BBE9-C08C-4714-8B0D-1EAE8161EF92}"/>
              </a:ext>
            </a:extLst>
          </p:cNvPr>
          <p:cNvSpPr txBox="1"/>
          <p:nvPr/>
        </p:nvSpPr>
        <p:spPr>
          <a:xfrm>
            <a:off x="815420" y="4187650"/>
            <a:ext cx="3292275" cy="687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UI / UX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 맵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539B53-DD92-49A6-AEB9-639C54CFF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67" y="338436"/>
            <a:ext cx="2460317" cy="6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9604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C48F04-3EAA-4F3D-8C21-EA49866E6180}"/>
              </a:ext>
            </a:extLst>
          </p:cNvPr>
          <p:cNvCxnSpPr/>
          <p:nvPr/>
        </p:nvCxnSpPr>
        <p:spPr>
          <a:xfrm>
            <a:off x="591967" y="972613"/>
            <a:ext cx="900000" cy="0"/>
          </a:xfrm>
          <a:prstGeom prst="line">
            <a:avLst/>
          </a:prstGeom>
          <a:ln w="444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057B4F-D95E-4F36-BA4F-A3223777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5951" y="6043528"/>
            <a:ext cx="4016319" cy="365125"/>
          </a:xfrm>
        </p:spPr>
        <p:txBody>
          <a:bodyPr/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fld id="{FA0BF37F-995A-45BB-B8D5-D0D60A4D6422}" type="slidenum"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fld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05FC47-165F-410F-81FD-0A8748077636}"/>
              </a:ext>
            </a:extLst>
          </p:cNvPr>
          <p:cNvSpPr txBox="1"/>
          <p:nvPr/>
        </p:nvSpPr>
        <p:spPr>
          <a:xfrm>
            <a:off x="8417442" y="4493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명세서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D9ABE47A-2C4F-44CA-A0F4-69412F86A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67" y="338436"/>
            <a:ext cx="2460317" cy="603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25BA0D-3E2E-4582-AD00-A510ED68BD6E}"/>
              </a:ext>
            </a:extLst>
          </p:cNvPr>
          <p:cNvSpPr txBox="1"/>
          <p:nvPr/>
        </p:nvSpPr>
        <p:spPr>
          <a:xfrm>
            <a:off x="4714261" y="4024424"/>
            <a:ext cx="276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클릭하면 새 창에서 열립니다 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pic>
        <p:nvPicPr>
          <p:cNvPr id="6" name="그림 5">
            <a:hlinkClick r:id="rId3" action="ppaction://hlinkfile"/>
            <a:extLst>
              <a:ext uri="{FF2B5EF4-FFF2-40B4-BE49-F238E27FC236}">
                <a16:creationId xmlns:a16="http://schemas.microsoft.com/office/drawing/2014/main" id="{3D77B31D-3388-4AA8-98CA-67C11C46DB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21" t="17405" r="18424" b="25696"/>
          <a:stretch/>
        </p:blipFill>
        <p:spPr>
          <a:xfrm>
            <a:off x="5455265" y="2705986"/>
            <a:ext cx="1281470" cy="121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8243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AC5875-47E6-407F-ACEC-C4A10C61B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04F3D11-DC25-4396-B613-BC1E8DB9698D}"/>
              </a:ext>
            </a:extLst>
          </p:cNvPr>
          <p:cNvSpPr/>
          <p:nvPr/>
        </p:nvSpPr>
        <p:spPr>
          <a:xfrm>
            <a:off x="0" y="0"/>
            <a:ext cx="12192000" cy="686337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585333-2C6E-48E6-9228-5A99A8205B2F}"/>
              </a:ext>
            </a:extLst>
          </p:cNvPr>
          <p:cNvSpPr/>
          <p:nvPr/>
        </p:nvSpPr>
        <p:spPr>
          <a:xfrm>
            <a:off x="4746000" y="1623630"/>
            <a:ext cx="2700000" cy="3600000"/>
          </a:xfrm>
          <a:prstGeom prst="rect">
            <a:avLst/>
          </a:prstGeom>
          <a:solidFill>
            <a:schemeClr val="tx1">
              <a:alpha val="65000"/>
            </a:schemeClr>
          </a:solidFill>
          <a:ln w="635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AC6F3-843E-41EF-86CD-4901CCD458AF}"/>
              </a:ext>
            </a:extLst>
          </p:cNvPr>
          <p:cNvSpPr txBox="1"/>
          <p:nvPr/>
        </p:nvSpPr>
        <p:spPr>
          <a:xfrm>
            <a:off x="4742120" y="1775639"/>
            <a:ext cx="270067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</a:t>
            </a:r>
          </a:p>
          <a:p>
            <a:pPr algn="ctr"/>
            <a:endParaRPr lang="en-US" altLang="ko-KR" sz="3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스케줄</a:t>
            </a:r>
            <a:endParaRPr lang="en-US" altLang="ko-KR" sz="3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타임라인</a:t>
            </a:r>
            <a:endParaRPr lang="en-US" altLang="ko-KR" sz="3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타임라인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A040346-0431-4ED8-B8C4-3A31D3AB4894}"/>
              </a:ext>
            </a:extLst>
          </p:cNvPr>
          <p:cNvCxnSpPr/>
          <p:nvPr/>
        </p:nvCxnSpPr>
        <p:spPr>
          <a:xfrm>
            <a:off x="5901069" y="2498651"/>
            <a:ext cx="360000" cy="0"/>
          </a:xfrm>
          <a:prstGeom prst="line">
            <a:avLst/>
          </a:prstGeom>
          <a:ln w="5080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8966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60B7E96-8035-46AA-BA23-638474A6CA2A}"/>
              </a:ext>
            </a:extLst>
          </p:cNvPr>
          <p:cNvCxnSpPr>
            <a:cxnSpLocks/>
            <a:stCxn id="4" idx="6"/>
            <a:endCxn id="3" idx="2"/>
          </p:cNvCxnSpPr>
          <p:nvPr/>
        </p:nvCxnSpPr>
        <p:spPr>
          <a:xfrm flipV="1">
            <a:off x="1008277" y="3599127"/>
            <a:ext cx="9487955" cy="8021"/>
          </a:xfrm>
          <a:prstGeom prst="line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C48F04-3EAA-4F3D-8C21-EA49866E6180}"/>
              </a:ext>
            </a:extLst>
          </p:cNvPr>
          <p:cNvCxnSpPr/>
          <p:nvPr/>
        </p:nvCxnSpPr>
        <p:spPr>
          <a:xfrm>
            <a:off x="591967" y="972613"/>
            <a:ext cx="900000" cy="0"/>
          </a:xfrm>
          <a:prstGeom prst="line">
            <a:avLst/>
          </a:prstGeom>
          <a:ln w="444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057B4F-D95E-4F36-BA4F-A3223777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5951" y="6043528"/>
            <a:ext cx="4016319" cy="365125"/>
          </a:xfrm>
        </p:spPr>
        <p:txBody>
          <a:bodyPr/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fld id="{FA0BF37F-995A-45BB-B8D5-D0D60A4D6422}" type="slidenum"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22</a:t>
            </a:fld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05FC47-165F-410F-81FD-0A8748077636}"/>
              </a:ext>
            </a:extLst>
          </p:cNvPr>
          <p:cNvSpPr txBox="1"/>
          <p:nvPr/>
        </p:nvSpPr>
        <p:spPr>
          <a:xfrm>
            <a:off x="8417442" y="4493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타임라인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D9ABE47A-2C4F-44CA-A0F4-69412F86A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67" y="338436"/>
            <a:ext cx="2460317" cy="603175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F87AD2F5-F661-4BEB-B50A-A2EEA752C866}"/>
              </a:ext>
            </a:extLst>
          </p:cNvPr>
          <p:cNvSpPr/>
          <p:nvPr/>
        </p:nvSpPr>
        <p:spPr>
          <a:xfrm>
            <a:off x="10496232" y="2987755"/>
            <a:ext cx="1222744" cy="1222744"/>
          </a:xfrm>
          <a:prstGeom prst="ellipse">
            <a:avLst/>
          </a:prstGeom>
          <a:solidFill>
            <a:srgbClr val="66B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00B375D-515C-4F0A-B6AE-012B596F070E}"/>
              </a:ext>
            </a:extLst>
          </p:cNvPr>
          <p:cNvSpPr/>
          <p:nvPr/>
        </p:nvSpPr>
        <p:spPr>
          <a:xfrm>
            <a:off x="643152" y="3424585"/>
            <a:ext cx="365125" cy="36512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5BD4B0-F869-499C-9DF4-5BB1BE2CB1ED}"/>
              </a:ext>
            </a:extLst>
          </p:cNvPr>
          <p:cNvSpPr/>
          <p:nvPr/>
        </p:nvSpPr>
        <p:spPr>
          <a:xfrm>
            <a:off x="1852044" y="3424585"/>
            <a:ext cx="365125" cy="36512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338DFFE-03D7-4861-9663-1AFF9136BECB}"/>
              </a:ext>
            </a:extLst>
          </p:cNvPr>
          <p:cNvSpPr/>
          <p:nvPr/>
        </p:nvSpPr>
        <p:spPr>
          <a:xfrm>
            <a:off x="3082202" y="3424585"/>
            <a:ext cx="365125" cy="36512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19504CA-F590-4DE5-B04B-7C4809C95656}"/>
              </a:ext>
            </a:extLst>
          </p:cNvPr>
          <p:cNvSpPr/>
          <p:nvPr/>
        </p:nvSpPr>
        <p:spPr>
          <a:xfrm>
            <a:off x="4312360" y="3424585"/>
            <a:ext cx="365125" cy="3651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8D07B58-D3F2-4811-9937-A5736CEF036A}"/>
              </a:ext>
            </a:extLst>
          </p:cNvPr>
          <p:cNvSpPr/>
          <p:nvPr/>
        </p:nvSpPr>
        <p:spPr>
          <a:xfrm>
            <a:off x="5542518" y="3424585"/>
            <a:ext cx="365125" cy="3651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26B26A5-FD0C-46BB-94F3-DD44FD4A1BEB}"/>
              </a:ext>
            </a:extLst>
          </p:cNvPr>
          <p:cNvSpPr/>
          <p:nvPr/>
        </p:nvSpPr>
        <p:spPr>
          <a:xfrm>
            <a:off x="6772676" y="3424585"/>
            <a:ext cx="365125" cy="36512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F356687-6B44-4977-8D3C-F03772B23C19}"/>
              </a:ext>
            </a:extLst>
          </p:cNvPr>
          <p:cNvSpPr/>
          <p:nvPr/>
        </p:nvSpPr>
        <p:spPr>
          <a:xfrm>
            <a:off x="8000961" y="3424585"/>
            <a:ext cx="365125" cy="36512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F15AD9-BB38-45F4-A7AA-B7E723F33472}"/>
              </a:ext>
            </a:extLst>
          </p:cNvPr>
          <p:cNvSpPr/>
          <p:nvPr/>
        </p:nvSpPr>
        <p:spPr>
          <a:xfrm>
            <a:off x="9235775" y="3424585"/>
            <a:ext cx="365125" cy="36512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42CE4150-F535-4D2A-B928-0A48B8054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553" y="3189355"/>
            <a:ext cx="778102" cy="77162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218A098-7A3B-4165-A310-58B2839095E8}"/>
              </a:ext>
            </a:extLst>
          </p:cNvPr>
          <p:cNvSpPr txBox="1"/>
          <p:nvPr/>
        </p:nvSpPr>
        <p:spPr>
          <a:xfrm>
            <a:off x="489602" y="4873657"/>
            <a:ext cx="40062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 브레인스토밍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필요 기술 점검 및 연구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 맵 작성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프로세스 및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1F48EB-A6CE-4B93-8409-0FB8210CA0C7}"/>
              </a:ext>
            </a:extLst>
          </p:cNvPr>
          <p:cNvSpPr txBox="1"/>
          <p:nvPr/>
        </p:nvSpPr>
        <p:spPr>
          <a:xfrm>
            <a:off x="489601" y="4534725"/>
            <a:ext cx="266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820063-F9F2-4133-B21A-5F2419632DC2}"/>
              </a:ext>
            </a:extLst>
          </p:cNvPr>
          <p:cNvSpPr txBox="1"/>
          <p:nvPr/>
        </p:nvSpPr>
        <p:spPr>
          <a:xfrm>
            <a:off x="1735081" y="1777557"/>
            <a:ext cx="4006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Front-end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 / UX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뷰페이지 코딩 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BCC65C-5B8E-4E19-8065-E63C8644EB61}"/>
              </a:ext>
            </a:extLst>
          </p:cNvPr>
          <p:cNvSpPr txBox="1"/>
          <p:nvPr/>
        </p:nvSpPr>
        <p:spPr>
          <a:xfrm>
            <a:off x="1735080" y="1438625"/>
            <a:ext cx="266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퍼블리싱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F59783-1F34-49ED-A5BC-0EAD8086416B}"/>
              </a:ext>
            </a:extLst>
          </p:cNvPr>
          <p:cNvSpPr txBox="1"/>
          <p:nvPr/>
        </p:nvSpPr>
        <p:spPr>
          <a:xfrm>
            <a:off x="2924689" y="4873657"/>
            <a:ext cx="4006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Back-end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비즈니스 로직 구현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 기능 설계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B4BF24-81FB-438B-973E-3DBE463F2282}"/>
              </a:ext>
            </a:extLst>
          </p:cNvPr>
          <p:cNvSpPr txBox="1"/>
          <p:nvPr/>
        </p:nvSpPr>
        <p:spPr>
          <a:xfrm>
            <a:off x="2924688" y="4534725"/>
            <a:ext cx="266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구현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19D210-AD85-42E8-815A-32E59572A4DF}"/>
              </a:ext>
            </a:extLst>
          </p:cNvPr>
          <p:cNvSpPr txBox="1"/>
          <p:nvPr/>
        </p:nvSpPr>
        <p:spPr>
          <a:xfrm>
            <a:off x="6655714" y="1777557"/>
            <a:ext cx="4006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 가독성 개선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뷰페이지 재정비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단위 테스팅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E353E82-1A0F-4A46-B7B3-237ECBC06990}"/>
              </a:ext>
            </a:extLst>
          </p:cNvPr>
          <p:cNvSpPr txBox="1"/>
          <p:nvPr/>
        </p:nvSpPr>
        <p:spPr>
          <a:xfrm>
            <a:off x="6655713" y="1438625"/>
            <a:ext cx="266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디버깅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리팩토링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79EA3C-CDD7-45C1-AB55-918D343C14A0}"/>
              </a:ext>
            </a:extLst>
          </p:cNvPr>
          <p:cNvSpPr txBox="1"/>
          <p:nvPr/>
        </p:nvSpPr>
        <p:spPr>
          <a:xfrm>
            <a:off x="7862733" y="4873657"/>
            <a:ext cx="4006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종합 테스팅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 사항 점검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자료 정리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E2E084-3206-4F5A-9BFA-A08B48724F34}"/>
              </a:ext>
            </a:extLst>
          </p:cNvPr>
          <p:cNvSpPr txBox="1"/>
          <p:nvPr/>
        </p:nvSpPr>
        <p:spPr>
          <a:xfrm>
            <a:off x="7862732" y="4534725"/>
            <a:ext cx="266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568AC2-76BC-4271-A865-F4E3E419806E}"/>
              </a:ext>
            </a:extLst>
          </p:cNvPr>
          <p:cNvSpPr txBox="1"/>
          <p:nvPr/>
        </p:nvSpPr>
        <p:spPr>
          <a:xfrm>
            <a:off x="9012483" y="1778349"/>
            <a:ext cx="4006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보고서 작성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프레젠테이션 준비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8E782EE-DB02-45CF-B4C3-7A000BA13AD4}"/>
              </a:ext>
            </a:extLst>
          </p:cNvPr>
          <p:cNvSpPr txBox="1"/>
          <p:nvPr/>
        </p:nvSpPr>
        <p:spPr>
          <a:xfrm>
            <a:off x="9097546" y="1439417"/>
            <a:ext cx="266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71A4E1-0071-4093-AF18-F63DA2722996}"/>
              </a:ext>
            </a:extLst>
          </p:cNvPr>
          <p:cNvSpPr txBox="1"/>
          <p:nvPr/>
        </p:nvSpPr>
        <p:spPr>
          <a:xfrm>
            <a:off x="303601" y="3139553"/>
            <a:ext cx="1044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18.12.28~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69B333-9217-4A5F-926F-2A657B9E8212}"/>
              </a:ext>
            </a:extLst>
          </p:cNvPr>
          <p:cNvSpPr txBox="1"/>
          <p:nvPr/>
        </p:nvSpPr>
        <p:spPr>
          <a:xfrm>
            <a:off x="8896224" y="3754935"/>
            <a:ext cx="1044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~19.03.06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CA566102-50B9-4A5C-94DC-22134624CB93}"/>
              </a:ext>
            </a:extLst>
          </p:cNvPr>
          <p:cNvCxnSpPr>
            <a:cxnSpLocks/>
          </p:cNvCxnSpPr>
          <p:nvPr/>
        </p:nvCxnSpPr>
        <p:spPr>
          <a:xfrm>
            <a:off x="825714" y="3876924"/>
            <a:ext cx="1" cy="625902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BE0E751-4FA4-4066-9475-735A5FF889BA}"/>
              </a:ext>
            </a:extLst>
          </p:cNvPr>
          <p:cNvCxnSpPr>
            <a:cxnSpLocks/>
          </p:cNvCxnSpPr>
          <p:nvPr/>
        </p:nvCxnSpPr>
        <p:spPr>
          <a:xfrm>
            <a:off x="2034606" y="2679570"/>
            <a:ext cx="1" cy="625902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D4252A7-7D7F-4362-A678-1C74C846C74B}"/>
              </a:ext>
            </a:extLst>
          </p:cNvPr>
          <p:cNvCxnSpPr>
            <a:cxnSpLocks/>
          </p:cNvCxnSpPr>
          <p:nvPr/>
        </p:nvCxnSpPr>
        <p:spPr>
          <a:xfrm>
            <a:off x="3262293" y="3865649"/>
            <a:ext cx="1" cy="625902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FBD72EB-B393-4F77-B9D7-7323C5CB1921}"/>
              </a:ext>
            </a:extLst>
          </p:cNvPr>
          <p:cNvCxnSpPr>
            <a:cxnSpLocks/>
          </p:cNvCxnSpPr>
          <p:nvPr/>
        </p:nvCxnSpPr>
        <p:spPr>
          <a:xfrm>
            <a:off x="6955238" y="2667539"/>
            <a:ext cx="1" cy="625902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A2A785AE-E0D9-4B36-A1B9-B1B3D7753DBB}"/>
              </a:ext>
            </a:extLst>
          </p:cNvPr>
          <p:cNvCxnSpPr>
            <a:cxnSpLocks/>
          </p:cNvCxnSpPr>
          <p:nvPr/>
        </p:nvCxnSpPr>
        <p:spPr>
          <a:xfrm>
            <a:off x="8183522" y="3879279"/>
            <a:ext cx="1" cy="625902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1264FFF-6DDD-41AA-9D77-C5BA9093424C}"/>
              </a:ext>
            </a:extLst>
          </p:cNvPr>
          <p:cNvCxnSpPr>
            <a:cxnSpLocks/>
          </p:cNvCxnSpPr>
          <p:nvPr/>
        </p:nvCxnSpPr>
        <p:spPr>
          <a:xfrm>
            <a:off x="9418413" y="2679570"/>
            <a:ext cx="1" cy="625902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32105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730503-37DB-42CB-8F43-26AF7699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8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04F3D11-DC25-4396-B613-BC1E8DB9698D}"/>
              </a:ext>
            </a:extLst>
          </p:cNvPr>
          <p:cNvSpPr/>
          <p:nvPr/>
        </p:nvSpPr>
        <p:spPr>
          <a:xfrm>
            <a:off x="0" y="22714"/>
            <a:ext cx="12192000" cy="688608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585333-2C6E-48E6-9228-5A99A8205B2F}"/>
              </a:ext>
            </a:extLst>
          </p:cNvPr>
          <p:cNvSpPr/>
          <p:nvPr/>
        </p:nvSpPr>
        <p:spPr>
          <a:xfrm>
            <a:off x="4746000" y="1623630"/>
            <a:ext cx="2700000" cy="3600000"/>
          </a:xfrm>
          <a:prstGeom prst="rect">
            <a:avLst/>
          </a:prstGeom>
          <a:solidFill>
            <a:schemeClr val="tx1">
              <a:alpha val="65000"/>
            </a:schemeClr>
          </a:solidFill>
          <a:ln w="635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AC6F3-843E-41EF-86CD-4901CCD458AF}"/>
              </a:ext>
            </a:extLst>
          </p:cNvPr>
          <p:cNvSpPr txBox="1"/>
          <p:nvPr/>
        </p:nvSpPr>
        <p:spPr>
          <a:xfrm>
            <a:off x="4742120" y="2761910"/>
            <a:ext cx="27006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</a:t>
            </a:r>
          </a:p>
          <a:p>
            <a:pPr algn="ctr"/>
            <a:r>
              <a:rPr lang="en-US" altLang="ko-KR" sz="40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00089581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6C5A7846-1773-43A2-9B22-2ACED4256DEA}"/>
              </a:ext>
            </a:extLst>
          </p:cNvPr>
          <p:cNvSpPr/>
          <p:nvPr/>
        </p:nvSpPr>
        <p:spPr>
          <a:xfrm>
            <a:off x="3820308" y="-5370"/>
            <a:ext cx="3989912" cy="686686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40B0A5-F0C2-4E62-9F4F-4AC4E24B8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7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04F3D11-DC25-4396-B613-BC1E8DB9698D}"/>
              </a:ext>
            </a:extLst>
          </p:cNvPr>
          <p:cNvSpPr/>
          <p:nvPr/>
        </p:nvSpPr>
        <p:spPr>
          <a:xfrm>
            <a:off x="0" y="-5370"/>
            <a:ext cx="12192000" cy="686337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585333-2C6E-48E6-9228-5A99A8205B2F}"/>
              </a:ext>
            </a:extLst>
          </p:cNvPr>
          <p:cNvSpPr/>
          <p:nvPr/>
        </p:nvSpPr>
        <p:spPr>
          <a:xfrm>
            <a:off x="4746000" y="1623630"/>
            <a:ext cx="2700000" cy="3600000"/>
          </a:xfrm>
          <a:prstGeom prst="rect">
            <a:avLst/>
          </a:prstGeom>
          <a:solidFill>
            <a:schemeClr val="tx1">
              <a:alpha val="65000"/>
            </a:schemeClr>
          </a:solidFill>
          <a:ln w="635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AC6F3-843E-41EF-86CD-4901CCD458AF}"/>
              </a:ext>
            </a:extLst>
          </p:cNvPr>
          <p:cNvSpPr txBox="1"/>
          <p:nvPr/>
        </p:nvSpPr>
        <p:spPr>
          <a:xfrm>
            <a:off x="4742120" y="1775639"/>
            <a:ext cx="270067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</a:p>
          <a:p>
            <a:pPr algn="ctr"/>
            <a:endParaRPr lang="en-US" altLang="ko-KR" sz="3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endParaRPr lang="en-US" altLang="ko-KR" sz="3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en-US" altLang="ko-KR" sz="3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3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의도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벤치마킹 타겟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목표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A040346-0431-4ED8-B8C4-3A31D3AB4894}"/>
              </a:ext>
            </a:extLst>
          </p:cNvPr>
          <p:cNvCxnSpPr/>
          <p:nvPr/>
        </p:nvCxnSpPr>
        <p:spPr>
          <a:xfrm>
            <a:off x="5901069" y="2498651"/>
            <a:ext cx="360000" cy="0"/>
          </a:xfrm>
          <a:prstGeom prst="line">
            <a:avLst/>
          </a:prstGeom>
          <a:ln w="5080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76579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C48F04-3EAA-4F3D-8C21-EA49866E6180}"/>
              </a:ext>
            </a:extLst>
          </p:cNvPr>
          <p:cNvCxnSpPr/>
          <p:nvPr/>
        </p:nvCxnSpPr>
        <p:spPr>
          <a:xfrm>
            <a:off x="591967" y="972613"/>
            <a:ext cx="900000" cy="0"/>
          </a:xfrm>
          <a:prstGeom prst="line">
            <a:avLst/>
          </a:prstGeom>
          <a:ln w="444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057B4F-D95E-4F36-BA4F-A3223777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5951" y="6043528"/>
            <a:ext cx="4016319" cy="365125"/>
          </a:xfrm>
        </p:spPr>
        <p:txBody>
          <a:bodyPr/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fld id="{FA0BF37F-995A-45BB-B8D5-D0D60A4D6422}" type="slidenum"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fld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E7DB5C-67D8-4C20-953F-6A8CCB3FA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49" t="14182" r="11757" b="28217"/>
          <a:stretch/>
        </p:blipFill>
        <p:spPr>
          <a:xfrm>
            <a:off x="4950109" y="1673425"/>
            <a:ext cx="2291781" cy="17555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105FC47-165F-410F-81FD-0A8748077636}"/>
              </a:ext>
            </a:extLst>
          </p:cNvPr>
          <p:cNvSpPr txBox="1"/>
          <p:nvPr/>
        </p:nvSpPr>
        <p:spPr>
          <a:xfrm>
            <a:off x="8417442" y="4493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기획의도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29EF73-8163-4647-B3C2-E82F957AA31B}"/>
              </a:ext>
            </a:extLst>
          </p:cNvPr>
          <p:cNvSpPr txBox="1"/>
          <p:nvPr/>
        </p:nvSpPr>
        <p:spPr>
          <a:xfrm>
            <a:off x="2675483" y="3835693"/>
            <a:ext cx="6841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현대 자본주의 사회의 정수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精髓</a:t>
            </a:r>
            <a:r>
              <a:rPr lang="en-US" altLang="ko-KR" sz="3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3600">
                <a:solidFill>
                  <a:srgbClr val="66BB6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3600">
                <a:solidFill>
                  <a:srgbClr val="66BB6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</a:t>
            </a:r>
            <a:r>
              <a:rPr lang="en-US" altLang="ko-KR" sz="3600">
                <a:solidFill>
                  <a:srgbClr val="66BB6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endParaRPr lang="ko-KR" altLang="en-US" sz="360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172B10-AB31-4D08-AB1F-ED215379128E}"/>
              </a:ext>
            </a:extLst>
          </p:cNvPr>
          <p:cNvSpPr txBox="1"/>
          <p:nvPr/>
        </p:nvSpPr>
        <p:spPr>
          <a:xfrm>
            <a:off x="2805453" y="4846185"/>
            <a:ext cx="6581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우리는 매 순간</a:t>
            </a:r>
            <a:r>
              <a:rPr lang="en-US" altLang="ko-KR" sz="28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끊임없이 소비하며 살아간다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6A68582-CEBF-4771-827F-3B29A188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67" y="338436"/>
            <a:ext cx="2460317" cy="6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3421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C48F04-3EAA-4F3D-8C21-EA49866E6180}"/>
              </a:ext>
            </a:extLst>
          </p:cNvPr>
          <p:cNvCxnSpPr/>
          <p:nvPr/>
        </p:nvCxnSpPr>
        <p:spPr>
          <a:xfrm>
            <a:off x="591967" y="972613"/>
            <a:ext cx="900000" cy="0"/>
          </a:xfrm>
          <a:prstGeom prst="line">
            <a:avLst/>
          </a:prstGeom>
          <a:ln w="444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057B4F-D95E-4F36-BA4F-A3223777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5951" y="6043528"/>
            <a:ext cx="4016319" cy="365125"/>
          </a:xfrm>
        </p:spPr>
        <p:txBody>
          <a:bodyPr/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fld id="{FA0BF37F-995A-45BB-B8D5-D0D60A4D6422}" type="slidenum"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fld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05FC47-165F-410F-81FD-0A8748077636}"/>
              </a:ext>
            </a:extLst>
          </p:cNvPr>
          <p:cNvSpPr txBox="1"/>
          <p:nvPr/>
        </p:nvSpPr>
        <p:spPr>
          <a:xfrm>
            <a:off x="8417442" y="4493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현황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29EF73-8163-4647-B3C2-E82F957AA31B}"/>
              </a:ext>
            </a:extLst>
          </p:cNvPr>
          <p:cNvSpPr txBox="1"/>
          <p:nvPr/>
        </p:nvSpPr>
        <p:spPr>
          <a:xfrm>
            <a:off x="7011461" y="2470779"/>
            <a:ext cx="4302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일상화된 온라인 쇼핑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172B10-AB31-4D08-AB1F-ED215379128E}"/>
              </a:ext>
            </a:extLst>
          </p:cNvPr>
          <p:cNvSpPr txBox="1"/>
          <p:nvPr/>
        </p:nvSpPr>
        <p:spPr>
          <a:xfrm>
            <a:off x="7036301" y="3773941"/>
            <a:ext cx="4302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합리성과 편리성을 추구한 결과</a:t>
            </a:r>
            <a:r>
              <a:rPr lang="en-US" altLang="ko-KR" sz="2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이제는 완연히 일상에 녹아든</a:t>
            </a:r>
            <a:endParaRPr lang="en-US" altLang="ko-KR" sz="24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</a:t>
            </a:r>
            <a:r>
              <a:rPr lang="en-US" altLang="ko-KR" sz="2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</a:t>
            </a:r>
            <a:r>
              <a:rPr lang="ko-KR" alt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</a:t>
            </a:r>
            <a:r>
              <a:rPr lang="en-US" altLang="ko-KR" sz="2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쇼핑</a:t>
            </a:r>
            <a:endParaRPr lang="en-US" altLang="ko-KR" sz="24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AB1C6B-914D-486C-AC46-2366234E7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11" y="2031874"/>
            <a:ext cx="5524500" cy="31337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F8FA7E-6A7D-41E8-B792-210F1ACCB7C7}"/>
              </a:ext>
            </a:extLst>
          </p:cNvPr>
          <p:cNvSpPr txBox="1"/>
          <p:nvPr/>
        </p:nvSpPr>
        <p:spPr>
          <a:xfrm>
            <a:off x="-181479" y="5169932"/>
            <a:ext cx="658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자료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통계청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통계로 본 온라인쇼핑 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2B82CD-F8E5-4137-ABF8-F449D2FA4E46}"/>
              </a:ext>
            </a:extLst>
          </p:cNvPr>
          <p:cNvSpPr txBox="1"/>
          <p:nvPr/>
        </p:nvSpPr>
        <p:spPr>
          <a:xfrm>
            <a:off x="7066784" y="3111915"/>
            <a:ext cx="4390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66BB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600">
                <a:solidFill>
                  <a:srgbClr val="66BB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600">
                <a:solidFill>
                  <a:srgbClr val="66BB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600">
                <a:solidFill>
                  <a:srgbClr val="66BB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월에만 거래액 </a:t>
            </a:r>
            <a:r>
              <a:rPr lang="en-US" altLang="ko-KR" sz="1600">
                <a:solidFill>
                  <a:srgbClr val="66BB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16</a:t>
            </a:r>
            <a:r>
              <a:rPr lang="ko-KR" altLang="en-US" sz="1600">
                <a:solidFill>
                  <a:srgbClr val="66BB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 </a:t>
            </a:r>
            <a:r>
              <a:rPr lang="en-US" altLang="ko-KR" sz="1600">
                <a:solidFill>
                  <a:srgbClr val="66BB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2800</a:t>
            </a:r>
            <a:r>
              <a:rPr lang="ko-KR" altLang="en-US" sz="1600">
                <a:solidFill>
                  <a:srgbClr val="66BB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억원</a:t>
            </a:r>
            <a:r>
              <a:rPr lang="en-US" altLang="ko-KR" sz="1600">
                <a:solidFill>
                  <a:srgbClr val="66BB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1600">
                <a:solidFill>
                  <a:srgbClr val="66BB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기록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FC29F5-A9A2-4942-A92B-D6EBEA14B946}"/>
              </a:ext>
            </a:extLst>
          </p:cNvPr>
          <p:cNvSpPr txBox="1"/>
          <p:nvPr/>
        </p:nvSpPr>
        <p:spPr>
          <a:xfrm>
            <a:off x="6904098" y="3359939"/>
            <a:ext cx="43026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 쇼핑 합산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4B6E718-773C-490F-BFB9-9AB8C9FA6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67" y="338436"/>
            <a:ext cx="2460317" cy="6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321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C48F04-3EAA-4F3D-8C21-EA49866E6180}"/>
              </a:ext>
            </a:extLst>
          </p:cNvPr>
          <p:cNvCxnSpPr/>
          <p:nvPr/>
        </p:nvCxnSpPr>
        <p:spPr>
          <a:xfrm>
            <a:off x="591967" y="972613"/>
            <a:ext cx="900000" cy="0"/>
          </a:xfrm>
          <a:prstGeom prst="line">
            <a:avLst/>
          </a:prstGeom>
          <a:ln w="444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057B4F-D95E-4F36-BA4F-A3223777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5951" y="6043528"/>
            <a:ext cx="4016319" cy="365125"/>
          </a:xfrm>
        </p:spPr>
        <p:txBody>
          <a:bodyPr/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fld id="{FA0BF37F-995A-45BB-B8D5-D0D60A4D6422}" type="slidenum"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fld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05FC47-165F-410F-81FD-0A8748077636}"/>
              </a:ext>
            </a:extLst>
          </p:cNvPr>
          <p:cNvSpPr txBox="1"/>
          <p:nvPr/>
        </p:nvSpPr>
        <p:spPr>
          <a:xfrm>
            <a:off x="8417442" y="4493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현황 분석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CB8CD7-115D-4504-B1E8-A2CDB27EADAF}"/>
              </a:ext>
            </a:extLst>
          </p:cNvPr>
          <p:cNvSpPr txBox="1"/>
          <p:nvPr/>
        </p:nvSpPr>
        <p:spPr>
          <a:xfrm>
            <a:off x="674456" y="3070506"/>
            <a:ext cx="8235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핫딜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정보에 대한 폭발적인 수요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그러나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077736-2261-41A6-8570-D39C82F30994}"/>
              </a:ext>
            </a:extLst>
          </p:cNvPr>
          <p:cNvSpPr txBox="1"/>
          <p:nvPr/>
        </p:nvSpPr>
        <p:spPr>
          <a:xfrm>
            <a:off x="674456" y="3669109"/>
            <a:ext cx="6281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66BB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미국의 </a:t>
            </a:r>
            <a:r>
              <a:rPr lang="en-US" altLang="ko-KR" sz="1600">
                <a:solidFill>
                  <a:srgbClr val="66BB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>
                <a:solidFill>
                  <a:srgbClr val="66BB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슬릭딜</a:t>
            </a:r>
            <a:r>
              <a:rPr lang="en-US" altLang="ko-KR" sz="1600">
                <a:solidFill>
                  <a:srgbClr val="66BB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’, </a:t>
            </a:r>
            <a:r>
              <a:rPr lang="ko-KR" altLang="en-US" sz="1600">
                <a:solidFill>
                  <a:srgbClr val="66BB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한국의 </a:t>
            </a:r>
            <a:r>
              <a:rPr lang="en-US" altLang="ko-KR" sz="1600">
                <a:solidFill>
                  <a:srgbClr val="66BB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>
                <a:solidFill>
                  <a:srgbClr val="66BB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뽐뿌</a:t>
            </a:r>
            <a:r>
              <a:rPr lang="en-US" altLang="ko-KR" sz="1600">
                <a:solidFill>
                  <a:srgbClr val="66BB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600">
                <a:solidFill>
                  <a:srgbClr val="66BB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위시한 알뜰구매 정보 공유 사이트의 난립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F9B5AF-D5AF-4C38-B28E-3F1D5D46B24E}"/>
              </a:ext>
            </a:extLst>
          </p:cNvPr>
          <p:cNvSpPr txBox="1"/>
          <p:nvPr/>
        </p:nvSpPr>
        <p:spPr>
          <a:xfrm>
            <a:off x="674456" y="4222777"/>
            <a:ext cx="72042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수많은 거래</a:t>
            </a:r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(Deal) </a:t>
            </a:r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중에서</a:t>
            </a:r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가치 있는 정보를 솎아내고자</a:t>
            </a:r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타임 세일 정보를 공유하고</a:t>
            </a:r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가격을 추적</a:t>
            </a:r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(Price Tracking)</a:t>
            </a:r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하는</a:t>
            </a:r>
            <a:endParaRPr lang="en-US" altLang="ko-KR" sz="20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 사이트가 이미 다수 존재</a:t>
            </a:r>
            <a:endParaRPr lang="en-US" altLang="ko-KR" sz="20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다만 지나치게 파편화되어 있는 탓에</a:t>
            </a:r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이용자들은 </a:t>
            </a:r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개인화된</a:t>
            </a:r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얻기 위해 여러 곳의 사이트들을 일일이 방문해야 함</a:t>
            </a:r>
            <a:endParaRPr lang="en-US" altLang="ko-KR" sz="200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AA9203-DEBE-4E5C-B020-838647596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00" y="1048225"/>
            <a:ext cx="6419644" cy="48589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F6452E-9C00-4E61-B150-E17563EB2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67" y="338436"/>
            <a:ext cx="2460317" cy="6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731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C48F04-3EAA-4F3D-8C21-EA49866E6180}"/>
              </a:ext>
            </a:extLst>
          </p:cNvPr>
          <p:cNvCxnSpPr/>
          <p:nvPr/>
        </p:nvCxnSpPr>
        <p:spPr>
          <a:xfrm>
            <a:off x="591967" y="972613"/>
            <a:ext cx="900000" cy="0"/>
          </a:xfrm>
          <a:prstGeom prst="line">
            <a:avLst/>
          </a:prstGeom>
          <a:ln w="444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057B4F-D95E-4F36-BA4F-A3223777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5951" y="6043528"/>
            <a:ext cx="4016319" cy="365125"/>
          </a:xfrm>
        </p:spPr>
        <p:txBody>
          <a:bodyPr/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fld id="{FA0BF37F-995A-45BB-B8D5-D0D60A4D6422}" type="slidenum"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fld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05FC47-165F-410F-81FD-0A8748077636}"/>
              </a:ext>
            </a:extLst>
          </p:cNvPr>
          <p:cNvSpPr txBox="1"/>
          <p:nvPr/>
        </p:nvSpPr>
        <p:spPr>
          <a:xfrm>
            <a:off x="8417442" y="4493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주제 선정 동기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CB8CD7-115D-4504-B1E8-A2CDB27EADAF}"/>
              </a:ext>
            </a:extLst>
          </p:cNvPr>
          <p:cNvSpPr txBox="1"/>
          <p:nvPr/>
        </p:nvSpPr>
        <p:spPr>
          <a:xfrm>
            <a:off x="1978186" y="3928743"/>
            <a:ext cx="8235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지름신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강림한 모두를 위해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F9B5AF-D5AF-4C38-B28E-3F1D5D46B24E}"/>
              </a:ext>
            </a:extLst>
          </p:cNvPr>
          <p:cNvSpPr txBox="1"/>
          <p:nvPr/>
        </p:nvSpPr>
        <p:spPr>
          <a:xfrm>
            <a:off x="2493865" y="4616803"/>
            <a:ext cx="72042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 </a:t>
            </a:r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인터넷 곳곳의 핫딜 정보들을 한데 모아 볼 수 있는 사이트 </a:t>
            </a:r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</a:p>
          <a:p>
            <a:pPr algn="ctr"/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 </a:t>
            </a:r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내가 원하는 물건만 찾아 볼 수 있는 필터링 검색 </a:t>
            </a:r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</a:p>
          <a:p>
            <a:pPr algn="ctr"/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 </a:t>
            </a:r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미처 찾지 못했던</a:t>
            </a:r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추가적인 정보까지 공유할 수 있는 커뮤니티 </a:t>
            </a:r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</a:p>
          <a:p>
            <a:pPr algn="ctr"/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 </a:t>
            </a:r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사이트의 미덕</a:t>
            </a:r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미니멀한 </a:t>
            </a:r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 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BF6452E-9C00-4E61-B150-E17563EB2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67" y="338436"/>
            <a:ext cx="2460317" cy="6031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FCE3306-3C75-4094-94C0-35A92012B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504507"/>
            <a:ext cx="38100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A91F7-D1F0-4F45-BB9F-3AAD3125067B}"/>
              </a:ext>
            </a:extLst>
          </p:cNvPr>
          <p:cNvSpPr txBox="1"/>
          <p:nvPr/>
        </p:nvSpPr>
        <p:spPr>
          <a:xfrm>
            <a:off x="4678325" y="3363677"/>
            <a:ext cx="3433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대중적으로도 널리 알려진 바로 이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짤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endParaRPr lang="en-US" altLang="ko-KR" sz="140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308766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C48F04-3EAA-4F3D-8C21-EA49866E6180}"/>
              </a:ext>
            </a:extLst>
          </p:cNvPr>
          <p:cNvCxnSpPr/>
          <p:nvPr/>
        </p:nvCxnSpPr>
        <p:spPr>
          <a:xfrm>
            <a:off x="591967" y="972613"/>
            <a:ext cx="900000" cy="0"/>
          </a:xfrm>
          <a:prstGeom prst="line">
            <a:avLst/>
          </a:prstGeom>
          <a:ln w="444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057B4F-D95E-4F36-BA4F-A3223777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5951" y="6043528"/>
            <a:ext cx="4016319" cy="365125"/>
          </a:xfrm>
        </p:spPr>
        <p:txBody>
          <a:bodyPr/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fld id="{FA0BF37F-995A-45BB-B8D5-D0D60A4D6422}" type="slidenum"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fld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05FC47-165F-410F-81FD-0A8748077636}"/>
              </a:ext>
            </a:extLst>
          </p:cNvPr>
          <p:cNvSpPr txBox="1"/>
          <p:nvPr/>
        </p:nvSpPr>
        <p:spPr>
          <a:xfrm>
            <a:off x="8417442" y="4493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주제 선정 동기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E3DDF4D-C1E6-4833-9AA1-940D94D71711}"/>
              </a:ext>
            </a:extLst>
          </p:cNvPr>
          <p:cNvSpPr/>
          <p:nvPr/>
        </p:nvSpPr>
        <p:spPr>
          <a:xfrm>
            <a:off x="5408424" y="3153597"/>
            <a:ext cx="1375144" cy="1375144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>
            <a:extLst>
              <a:ext uri="{FF2B5EF4-FFF2-40B4-BE49-F238E27FC236}">
                <a16:creationId xmlns:a16="http://schemas.microsoft.com/office/drawing/2014/main" id="{6C949268-BA3C-44E4-AEA9-008A1C4F3958}"/>
              </a:ext>
            </a:extLst>
          </p:cNvPr>
          <p:cNvSpPr/>
          <p:nvPr/>
        </p:nvSpPr>
        <p:spPr>
          <a:xfrm flipH="1">
            <a:off x="6967488" y="3663320"/>
            <a:ext cx="553868" cy="355787"/>
          </a:xfrm>
          <a:prstGeom prst="rightArrow">
            <a:avLst>
              <a:gd name="adj1" fmla="val 38242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A33A2A5-BBF2-4953-899E-9C3441733962}"/>
              </a:ext>
            </a:extLst>
          </p:cNvPr>
          <p:cNvSpPr/>
          <p:nvPr/>
        </p:nvSpPr>
        <p:spPr>
          <a:xfrm>
            <a:off x="5562590" y="5452724"/>
            <a:ext cx="1066805" cy="1066805"/>
          </a:xfrm>
          <a:prstGeom prst="ellipse">
            <a:avLst/>
          </a:prstGeom>
          <a:solidFill>
            <a:srgbClr val="81C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5707DD7-A605-4F68-8279-84F977203389}"/>
              </a:ext>
            </a:extLst>
          </p:cNvPr>
          <p:cNvSpPr/>
          <p:nvPr/>
        </p:nvSpPr>
        <p:spPr>
          <a:xfrm>
            <a:off x="3438453" y="3307763"/>
            <a:ext cx="1066805" cy="1066805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F1B4FAD-390A-4C50-8F0C-95775B553E19}"/>
              </a:ext>
            </a:extLst>
          </p:cNvPr>
          <p:cNvSpPr/>
          <p:nvPr/>
        </p:nvSpPr>
        <p:spPr>
          <a:xfrm>
            <a:off x="7705276" y="3307763"/>
            <a:ext cx="1066805" cy="1066805"/>
          </a:xfrm>
          <a:prstGeom prst="ellipse">
            <a:avLst/>
          </a:prstGeom>
          <a:solidFill>
            <a:srgbClr val="66B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CCD3E05-E952-4C75-9D4B-26E6092F87F1}"/>
              </a:ext>
            </a:extLst>
          </p:cNvPr>
          <p:cNvSpPr/>
          <p:nvPr/>
        </p:nvSpPr>
        <p:spPr>
          <a:xfrm>
            <a:off x="5559046" y="1162807"/>
            <a:ext cx="1066805" cy="1066805"/>
          </a:xfrm>
          <a:prstGeom prst="ellipse">
            <a:avLst/>
          </a:prstGeom>
          <a:solidFill>
            <a:srgbClr val="A5D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른쪽 화살표 18">
            <a:extLst>
              <a:ext uri="{FF2B5EF4-FFF2-40B4-BE49-F238E27FC236}">
                <a16:creationId xmlns:a16="http://schemas.microsoft.com/office/drawing/2014/main" id="{919A2F2A-8152-43E5-9285-54C4B6625B3D}"/>
              </a:ext>
            </a:extLst>
          </p:cNvPr>
          <p:cNvSpPr/>
          <p:nvPr/>
        </p:nvSpPr>
        <p:spPr>
          <a:xfrm>
            <a:off x="4679907" y="3663320"/>
            <a:ext cx="553868" cy="355787"/>
          </a:xfrm>
          <a:prstGeom prst="rightArrow">
            <a:avLst>
              <a:gd name="adj1" fmla="val 38242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오른쪽 화살표 18">
            <a:extLst>
              <a:ext uri="{FF2B5EF4-FFF2-40B4-BE49-F238E27FC236}">
                <a16:creationId xmlns:a16="http://schemas.microsoft.com/office/drawing/2014/main" id="{E30D0BB2-B530-4617-A3C3-464B3288DEF0}"/>
              </a:ext>
            </a:extLst>
          </p:cNvPr>
          <p:cNvSpPr/>
          <p:nvPr/>
        </p:nvSpPr>
        <p:spPr>
          <a:xfrm rot="5400000">
            <a:off x="5819059" y="2513711"/>
            <a:ext cx="553868" cy="355787"/>
          </a:xfrm>
          <a:prstGeom prst="rightArrow">
            <a:avLst>
              <a:gd name="adj1" fmla="val 38242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오른쪽 화살표 18">
            <a:extLst>
              <a:ext uri="{FF2B5EF4-FFF2-40B4-BE49-F238E27FC236}">
                <a16:creationId xmlns:a16="http://schemas.microsoft.com/office/drawing/2014/main" id="{810C95B8-934D-4863-8CC4-57C1AE1CBCB7}"/>
              </a:ext>
            </a:extLst>
          </p:cNvPr>
          <p:cNvSpPr/>
          <p:nvPr/>
        </p:nvSpPr>
        <p:spPr>
          <a:xfrm rot="16200000">
            <a:off x="5819059" y="4812839"/>
            <a:ext cx="553868" cy="355787"/>
          </a:xfrm>
          <a:prstGeom prst="rightArrow">
            <a:avLst>
              <a:gd name="adj1" fmla="val 38242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874FC5-B8D0-464E-A15F-2AA319521A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2" r="24780" b="14574"/>
          <a:stretch/>
        </p:blipFill>
        <p:spPr>
          <a:xfrm>
            <a:off x="5942908" y="3270644"/>
            <a:ext cx="330979" cy="5476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39E094-5AE0-435B-B0E6-2B4764504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22" y="1330523"/>
            <a:ext cx="873652" cy="73137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10CCC44-126E-4288-B2B1-44830F163910}"/>
              </a:ext>
            </a:extLst>
          </p:cNvPr>
          <p:cNvSpPr txBox="1"/>
          <p:nvPr/>
        </p:nvSpPr>
        <p:spPr>
          <a:xfrm>
            <a:off x="5451536" y="3818301"/>
            <a:ext cx="1271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</a:t>
            </a:r>
          </a:p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Crawling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7313FA9-BCEC-4053-BEEB-DAAF4262E039}"/>
              </a:ext>
            </a:extLst>
          </p:cNvPr>
          <p:cNvSpPr txBox="1"/>
          <p:nvPr/>
        </p:nvSpPr>
        <p:spPr>
          <a:xfrm>
            <a:off x="3121150" y="1162807"/>
            <a:ext cx="233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정보 갱신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23E5785-1A90-4A49-A2BA-21B9A7104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740" y="3454574"/>
            <a:ext cx="845876" cy="72745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2B161B9-6C0E-4281-9B74-0D0894525413}"/>
              </a:ext>
            </a:extLst>
          </p:cNvPr>
          <p:cNvSpPr txBox="1"/>
          <p:nvPr/>
        </p:nvSpPr>
        <p:spPr>
          <a:xfrm>
            <a:off x="8956001" y="3298167"/>
            <a:ext cx="233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자동화된 웹 탐색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5E6E39-0559-412F-BAEE-A960B6E8C75B}"/>
              </a:ext>
            </a:extLst>
          </p:cNvPr>
          <p:cNvSpPr txBox="1"/>
          <p:nvPr/>
        </p:nvSpPr>
        <p:spPr>
          <a:xfrm>
            <a:off x="929246" y="3319433"/>
            <a:ext cx="233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취사선택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342780-1413-4505-8598-58A506BEC769}"/>
              </a:ext>
            </a:extLst>
          </p:cNvPr>
          <p:cNvSpPr txBox="1"/>
          <p:nvPr/>
        </p:nvSpPr>
        <p:spPr>
          <a:xfrm>
            <a:off x="6783568" y="5470730"/>
            <a:ext cx="288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연습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36B435-BB33-4D56-9543-86AF6CD19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7303" y="3432757"/>
            <a:ext cx="969103" cy="81681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8159287-2632-485A-99C9-37AE282C5F1B}"/>
              </a:ext>
            </a:extLst>
          </p:cNvPr>
          <p:cNvSpPr txBox="1"/>
          <p:nvPr/>
        </p:nvSpPr>
        <p:spPr>
          <a:xfrm>
            <a:off x="2137144" y="1624472"/>
            <a:ext cx="3274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항상 최신의 데이터를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수집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유지할 수 있음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CF56FA-82DC-4C65-8195-4326BADAF8F0}"/>
              </a:ext>
            </a:extLst>
          </p:cNvPr>
          <p:cNvSpPr txBox="1"/>
          <p:nvPr/>
        </p:nvSpPr>
        <p:spPr>
          <a:xfrm>
            <a:off x="-140282" y="3736140"/>
            <a:ext cx="3274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수집된 방대한 데이터를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필터링하여 정제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가공함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798E1F4-735D-4C0B-BF33-0D0F198C2478}"/>
              </a:ext>
            </a:extLst>
          </p:cNvPr>
          <p:cNvSpPr txBox="1"/>
          <p:nvPr/>
        </p:nvSpPr>
        <p:spPr>
          <a:xfrm>
            <a:off x="8956001" y="3714874"/>
            <a:ext cx="3274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정보의 파편들을 조직적인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방법으로 수집할 수 있음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EEADF3-2949-4799-8843-BB17752B7112}"/>
              </a:ext>
            </a:extLst>
          </p:cNvPr>
          <p:cNvSpPr txBox="1"/>
          <p:nvPr/>
        </p:nvSpPr>
        <p:spPr>
          <a:xfrm>
            <a:off x="6783568" y="5860392"/>
            <a:ext cx="3274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실무적 개발 능력 함양 및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개발 방법론 학습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9202037-D3A2-47E5-BDC3-EA57B937D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965" y="5641458"/>
            <a:ext cx="787133" cy="66935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1B6EF1D-7EF3-443B-985C-3D1DE8FD6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967" y="338436"/>
            <a:ext cx="2460317" cy="6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5027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C48F04-3EAA-4F3D-8C21-EA49866E6180}"/>
              </a:ext>
            </a:extLst>
          </p:cNvPr>
          <p:cNvCxnSpPr/>
          <p:nvPr/>
        </p:nvCxnSpPr>
        <p:spPr>
          <a:xfrm>
            <a:off x="591967" y="972613"/>
            <a:ext cx="900000" cy="0"/>
          </a:xfrm>
          <a:prstGeom prst="line">
            <a:avLst/>
          </a:prstGeom>
          <a:ln w="444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057B4F-D95E-4F36-BA4F-A3223777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5951" y="6043528"/>
            <a:ext cx="4016319" cy="365125"/>
          </a:xfrm>
        </p:spPr>
        <p:txBody>
          <a:bodyPr/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fld id="{FA0BF37F-995A-45BB-B8D5-D0D60A4D6422}" type="slidenum"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fld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05FC47-165F-410F-81FD-0A8748077636}"/>
              </a:ext>
            </a:extLst>
          </p:cNvPr>
          <p:cNvSpPr txBox="1"/>
          <p:nvPr/>
        </p:nvSpPr>
        <p:spPr>
          <a:xfrm>
            <a:off x="8417442" y="4493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벤치마킹 타겟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4CB6A8-6D7A-4C19-A788-883A24FB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558" y="2349000"/>
            <a:ext cx="2160000" cy="21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D452A7-AE36-491C-A612-222BB08C5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558" y="4699906"/>
            <a:ext cx="2160000" cy="508236"/>
          </a:xfrm>
          <a:prstGeom prst="rect">
            <a:avLst/>
          </a:prstGeom>
        </p:spPr>
      </p:pic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C684447D-5F65-4E8D-9A4C-BD211E4C24D0}"/>
              </a:ext>
            </a:extLst>
          </p:cNvPr>
          <p:cNvSpPr/>
          <p:nvPr/>
        </p:nvSpPr>
        <p:spPr>
          <a:xfrm rot="16200000">
            <a:off x="4595045" y="2697150"/>
            <a:ext cx="223172" cy="15023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6A9FCB-F50C-407B-8C64-2C8875943E05}"/>
              </a:ext>
            </a:extLst>
          </p:cNvPr>
          <p:cNvGrpSpPr/>
          <p:nvPr/>
        </p:nvGrpSpPr>
        <p:grpSpPr>
          <a:xfrm>
            <a:off x="4616316" y="1649859"/>
            <a:ext cx="6165097" cy="1715344"/>
            <a:chOff x="4417691" y="3174469"/>
            <a:chExt cx="4176463" cy="864096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02E0F08-6021-4ADD-8FA3-2C956D4FBADB}"/>
                </a:ext>
              </a:extLst>
            </p:cNvPr>
            <p:cNvSpPr/>
            <p:nvPr/>
          </p:nvSpPr>
          <p:spPr>
            <a:xfrm>
              <a:off x="4561706" y="3174469"/>
              <a:ext cx="4032448" cy="864096"/>
            </a:xfrm>
            <a:prstGeom prst="rect">
              <a:avLst/>
            </a:prstGeom>
            <a:grpFill/>
            <a:ln w="2540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A76A5964-81C0-483E-9F0B-199FD531CA02}"/>
                </a:ext>
              </a:extLst>
            </p:cNvPr>
            <p:cNvSpPr/>
            <p:nvPr/>
          </p:nvSpPr>
          <p:spPr>
            <a:xfrm rot="16200000">
              <a:off x="4406169" y="3551452"/>
              <a:ext cx="167059" cy="144016"/>
            </a:xfrm>
            <a:prstGeom prst="triangle">
              <a:avLst/>
            </a:prstGeom>
            <a:grpFill/>
            <a:ln w="2540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F8743B3-AF6A-48D7-B302-EFDF8CA42ED1}"/>
              </a:ext>
            </a:extLst>
          </p:cNvPr>
          <p:cNvGrpSpPr/>
          <p:nvPr/>
        </p:nvGrpSpPr>
        <p:grpSpPr>
          <a:xfrm>
            <a:off x="4616315" y="3484414"/>
            <a:ext cx="6165099" cy="1723728"/>
            <a:chOff x="4417690" y="3174469"/>
            <a:chExt cx="4176464" cy="864096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B3C50540-5124-46D2-80A6-F92F3042EC4C}"/>
                </a:ext>
              </a:extLst>
            </p:cNvPr>
            <p:cNvSpPr/>
            <p:nvPr/>
          </p:nvSpPr>
          <p:spPr>
            <a:xfrm rot="16200000">
              <a:off x="4406168" y="3534508"/>
              <a:ext cx="167059" cy="144016"/>
            </a:xfrm>
            <a:prstGeom prst="triangle">
              <a:avLst/>
            </a:prstGeom>
            <a:grpFill/>
            <a:ln w="2540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B0507A0-77EC-4F24-970A-80CA3705AA07}"/>
                </a:ext>
              </a:extLst>
            </p:cNvPr>
            <p:cNvSpPr/>
            <p:nvPr/>
          </p:nvSpPr>
          <p:spPr>
            <a:xfrm>
              <a:off x="4561706" y="3174469"/>
              <a:ext cx="4032448" cy="864096"/>
            </a:xfrm>
            <a:prstGeom prst="rect">
              <a:avLst/>
            </a:prstGeom>
            <a:grpFill/>
            <a:ln w="2540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B8B5647-8C67-4E4F-9CF2-775C1A78A846}"/>
              </a:ext>
            </a:extLst>
          </p:cNvPr>
          <p:cNvSpPr txBox="1"/>
          <p:nvPr/>
        </p:nvSpPr>
        <p:spPr>
          <a:xfrm>
            <a:off x="4886691" y="1706529"/>
            <a:ext cx="58202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뽐뿌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딜바다 등 국내 주요 핫딜 정보 크롤링 사이트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심플하고 직관적인 사이트 구성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지속적인 부가 기능 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추가로 높은 인기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일일 페이지뷰 약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유사 서비스를 제공하는 사이트들과 비교해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구현 수준과 사이트 설계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완성도가 매우 뛰어남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E8A894F-D074-4D71-9E59-3F7CBABCA78C}"/>
              </a:ext>
            </a:extLst>
          </p:cNvPr>
          <p:cNvSpPr txBox="1"/>
          <p:nvPr/>
        </p:nvSpPr>
        <p:spPr>
          <a:xfrm>
            <a:off x="4886691" y="3691751"/>
            <a:ext cx="58202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구매 사이트 정보를 바로 알 수 없고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가격 추적 정보가 없는 등 다소의 불편함이 느껴지는 요소도 존재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Ajax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무한 스크롤링 구조로 인해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탐색량이 많아질수록 가독성이 저하되는 측면이 있음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42B336B-C4C8-4926-91AC-47F3F8353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67" y="338436"/>
            <a:ext cx="2460317" cy="6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0850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1825</TotalTime>
  <Words>986</Words>
  <Application>Microsoft Office PowerPoint</Application>
  <PresentationFormat>와이드스크린</PresentationFormat>
  <Paragraphs>273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나눔스퀘어</vt:lpstr>
      <vt:lpstr>나눔바른고딕</vt:lpstr>
      <vt:lpstr>나눔스퀘어 ExtraBold</vt:lpstr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김세진</dc:creator>
  <cp:lastModifiedBy>김세진</cp:lastModifiedBy>
  <cp:revision>184</cp:revision>
  <dcterms:created xsi:type="dcterms:W3CDTF">2018-12-28T08:01:15Z</dcterms:created>
  <dcterms:modified xsi:type="dcterms:W3CDTF">2019-01-07T03:09:41Z</dcterms:modified>
</cp:coreProperties>
</file>